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7" r:id="rId3"/>
    <p:sldId id="292" r:id="rId4"/>
    <p:sldId id="257" r:id="rId5"/>
    <p:sldId id="279" r:id="rId6"/>
    <p:sldId id="280" r:id="rId7"/>
    <p:sldId id="306" r:id="rId8"/>
    <p:sldId id="309" r:id="rId9"/>
    <p:sldId id="303" r:id="rId10"/>
    <p:sldId id="299" r:id="rId11"/>
    <p:sldId id="305" r:id="rId12"/>
    <p:sldId id="258" r:id="rId13"/>
    <p:sldId id="259" r:id="rId14"/>
    <p:sldId id="289" r:id="rId15"/>
    <p:sldId id="260" r:id="rId16"/>
    <p:sldId id="281" r:id="rId17"/>
    <p:sldId id="261" r:id="rId18"/>
    <p:sldId id="288" r:id="rId19"/>
    <p:sldId id="262" r:id="rId20"/>
    <p:sldId id="263" r:id="rId21"/>
    <p:sldId id="282" r:id="rId22"/>
    <p:sldId id="264" r:id="rId23"/>
    <p:sldId id="284" r:id="rId24"/>
    <p:sldId id="265" r:id="rId25"/>
    <p:sldId id="285" r:id="rId26"/>
    <p:sldId id="266" r:id="rId27"/>
    <p:sldId id="267" r:id="rId28"/>
    <p:sldId id="268" r:id="rId29"/>
    <p:sldId id="269" r:id="rId30"/>
    <p:sldId id="271" r:id="rId31"/>
    <p:sldId id="272" r:id="rId32"/>
    <p:sldId id="286" r:id="rId33"/>
    <p:sldId id="273" r:id="rId34"/>
    <p:sldId id="274" r:id="rId35"/>
    <p:sldId id="275" r:id="rId36"/>
    <p:sldId id="276" r:id="rId37"/>
    <p:sldId id="287"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3"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85734" autoAdjust="0"/>
  </p:normalViewPr>
  <p:slideViewPr>
    <p:cSldViewPr snapToGrid="0" snapToObjects="1" showGuides="1">
      <p:cViewPr>
        <p:scale>
          <a:sx n="75" d="100"/>
          <a:sy n="75" d="100"/>
        </p:scale>
        <p:origin x="1020" y="-368"/>
      </p:cViewPr>
      <p:guideLst>
        <p:guide orient="horz" pos="2213"/>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 Target="slides/slide2.xml"/><Relationship Id="rId39" Type="http://schemas.openxmlformats.org/officeDocument/2006/relationships/presProps" Target="presProps.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FB598B81-02AE-4136-AE1F-DA2C65C41A89}" type="doc">
      <dgm:prSet loTypeId="list" loCatId="list" qsTypeId="urn:microsoft.com/office/officeart/2005/8/quickstyle/simple3" qsCatId="simple" csTypeId="urn:microsoft.com/office/officeart/2005/8/colors/accent1_2" csCatId="accent1" phldr="0"/>
      <dgm:spPr/>
      <dgm:t>
        <a:bodyPr/>
        <a:p>
          <a:endParaRPr lang="en-US"/>
        </a:p>
      </dgm:t>
    </dgm:pt>
    <dgm:pt modelId="{CB27FB84-7828-4DD8-84EF-5E8A340FF32F}">
      <dgm:prSet phldrT="[Text]" phldr="0" custT="1"/>
      <dgm:spPr/>
      <dgm:t>
        <a:bodyPr vert="horz" wrap="square"/>
        <a:p>
          <a:pPr>
            <a:lnSpc>
              <a:spcPct val="100000"/>
            </a:lnSpc>
            <a:spcBef>
              <a:spcPct val="0"/>
            </a:spcBef>
            <a:spcAft>
              <a:spcPct val="35000"/>
            </a:spcAft>
          </a:pPr>
          <a:r>
            <a:rPr lang="en-US" altLang="en-US" sz="3200" b="1">
              <a:latin typeface="Arial" panose="020B0604020202020204" pitchFamily="34" charset="0"/>
              <a:cs typeface="Arial" panose="020B0604020202020204" pitchFamily="34" charset="0"/>
            </a:rPr>
            <a:t>I.</a:t>
          </a:r>
          <a:r>
            <a:rPr lang="en-US" altLang="en-US" sz="3200" b="1">
              <a:latin typeface="Arial" panose="020B0604020202020204" pitchFamily="34" charset="0"/>
              <a:cs typeface="Arial" panose="020B0604020202020204" pitchFamily="34" charset="0"/>
            </a:rPr>
            <a:t/>
          </a:r>
          <a:endParaRPr lang="en-US" altLang="en-US" sz="3200" b="1">
            <a:latin typeface="Arial" panose="020B0604020202020204" pitchFamily="34" charset="0"/>
            <a:cs typeface="Arial" panose="020B0604020202020204" pitchFamily="34" charset="0"/>
          </a:endParaRPr>
        </a:p>
      </dgm:t>
    </dgm:pt>
    <dgm:pt modelId="{5DD7547D-6EFC-4978-8815-6F09A3FFFC6B}" cxnId="{0CDC7F2A-4CBE-43F5-9E7F-EBD208486D88}" type="parTrans">
      <dgm:prSet/>
      <dgm:spPr/>
      <dgm:t>
        <a:bodyPr/>
        <a:p>
          <a:endParaRPr lang="en-US"/>
        </a:p>
      </dgm:t>
    </dgm:pt>
    <dgm:pt modelId="{4B803734-C3C2-4F62-8AC9-A6FCA507E4EA}" cxnId="{0CDC7F2A-4CBE-43F5-9E7F-EBD208486D88}" type="sibTrans">
      <dgm:prSet/>
      <dgm:spPr/>
      <dgm:t>
        <a:bodyPr/>
        <a:p>
          <a:endParaRPr lang="en-US"/>
        </a:p>
      </dgm:t>
    </dgm:pt>
    <dgm:pt modelId="{75C1BE97-9BEE-4AAB-A97D-3B25F7094C71}">
      <dgm:prSet phldrT="[Text]" phldr="0" custT="0"/>
      <dgm:spPr/>
      <dgm:t>
        <a:bodyPr vert="horz" wrap="square"/>
        <a:p>
          <a:pPr>
            <a:lnSpc>
              <a:spcPct val="100000"/>
            </a:lnSpc>
            <a:spcBef>
              <a:spcPct val="0"/>
            </a:spcBef>
            <a:spcAft>
              <a:spcPct val="35000"/>
            </a:spcAft>
          </a:pPr>
          <a:r>
            <a:rPr lang="en-US" altLang="en-US" dirty="0" err="1">
              <a:solidFill>
                <a:srgbClr val="FF0000"/>
              </a:solidFill>
              <a:latin typeface="Arial" panose="020B0604020202020204" pitchFamily="34" charset="0"/>
              <a:cs typeface="Arial" panose="020B0604020202020204" pitchFamily="34" charset="0"/>
              <a:sym typeface="+mn-ea"/>
            </a:rPr>
            <a:t>Istoria Mișcrării Internaționale de Cruce Roșie și Semilună Roșie</a:t>
          </a:r>
          <a:r>
            <a:rPr lang="en-US" altLang="en-US" dirty="0" err="1">
              <a:solidFill>
                <a:srgbClr val="FF0000"/>
              </a:solidFill>
              <a:latin typeface="Arial" panose="020B0604020202020204" pitchFamily="34" charset="0"/>
              <a:cs typeface="Arial" panose="020B0604020202020204" pitchFamily="34" charset="0"/>
              <a:sym typeface="+mn-ea"/>
            </a:rPr>
            <a:t/>
          </a:r>
          <a:endParaRPr lang="en-US" altLang="en-US" dirty="0" err="1">
            <a:solidFill>
              <a:srgbClr val="FF0000"/>
            </a:solidFill>
            <a:latin typeface="Arial" panose="020B0604020202020204" pitchFamily="34" charset="0"/>
            <a:cs typeface="Arial" panose="020B0604020202020204" pitchFamily="34" charset="0"/>
            <a:sym typeface="+mn-ea"/>
          </a:endParaRPr>
        </a:p>
      </dgm:t>
    </dgm:pt>
    <dgm:pt modelId="{583897E6-E010-4C6F-8DB4-1A52C4AEB413}" cxnId="{929674EB-29D5-4467-A0E7-2F67512E567C}" type="parTrans">
      <dgm:prSet/>
      <dgm:spPr/>
      <dgm:t>
        <a:bodyPr/>
        <a:p>
          <a:endParaRPr lang="en-US"/>
        </a:p>
      </dgm:t>
    </dgm:pt>
    <dgm:pt modelId="{4EBCF855-6C7C-49B3-B4BB-5471CBD6A6F6}" cxnId="{929674EB-29D5-4467-A0E7-2F67512E567C}" type="sibTrans">
      <dgm:prSet/>
      <dgm:spPr/>
      <dgm:t>
        <a:bodyPr/>
        <a:p>
          <a:endParaRPr lang="en-US"/>
        </a:p>
      </dgm:t>
    </dgm:pt>
    <dgm:pt modelId="{3773A92A-28DE-4AC9-9A81-FF9356003B4B}">
      <dgm:prSet phldrT="[Text]" phldr="0" custT="0"/>
      <dgm:spPr/>
      <dgm:t>
        <a:bodyPr vert="horz" wrap="square"/>
        <a:p>
          <a:pPr>
            <a:lnSpc>
              <a:spcPct val="100000"/>
            </a:lnSpc>
            <a:spcBef>
              <a:spcPct val="0"/>
            </a:spcBef>
            <a:spcAft>
              <a:spcPct val="35000"/>
            </a:spcAft>
          </a:pPr>
          <a:r>
            <a:rPr lang="en-US" altLang="en-US" dirty="0" err="1">
              <a:solidFill>
                <a:srgbClr val="FF0000"/>
              </a:solidFill>
              <a:latin typeface="Arial" panose="020B0604020202020204" pitchFamily="34" charset="0"/>
              <a:cs typeface="Arial" panose="020B0604020202020204" pitchFamily="34" charset="0"/>
              <a:sym typeface="+mn-ea"/>
            </a:rPr>
            <a:t>Principiile fundamentale de activitate ale </a:t>
          </a:r>
          <a:r>
            <a:rPr lang="en-US" altLang="en-US" dirty="0" err="1">
              <a:solidFill>
                <a:srgbClr val="FF0000"/>
              </a:solidFill>
              <a:latin typeface="Arial" panose="020B0604020202020204" pitchFamily="34" charset="0"/>
              <a:cs typeface="Arial" panose="020B0604020202020204" pitchFamily="34" charset="0"/>
              <a:sym typeface="+mn-ea"/>
            </a:rPr>
            <a:t>Mișcrării Internaționale de Cruce Roșie și Semilună Roșie</a:t>
          </a:r>
          <a:r>
            <a:rPr lang="en-US" altLang="en-US" dirty="0" err="1">
              <a:solidFill>
                <a:srgbClr val="FF0000"/>
              </a:solidFill>
              <a:latin typeface="Arial" panose="020B0604020202020204" pitchFamily="34" charset="0"/>
              <a:cs typeface="Arial" panose="020B0604020202020204" pitchFamily="34" charset="0"/>
              <a:sym typeface="+mn-ea"/>
            </a:rPr>
            <a:t/>
          </a:r>
          <a:endParaRPr lang="en-US" altLang="en-US" dirty="0" err="1">
            <a:solidFill>
              <a:srgbClr val="FF0000"/>
            </a:solidFill>
            <a:latin typeface="Arial" panose="020B0604020202020204" pitchFamily="34" charset="0"/>
            <a:cs typeface="Arial" panose="020B0604020202020204" pitchFamily="34" charset="0"/>
            <a:sym typeface="+mn-ea"/>
          </a:endParaRPr>
        </a:p>
      </dgm:t>
    </dgm:pt>
    <dgm:pt modelId="{7197C7BF-4461-4426-9104-3148A2C417F2}" cxnId="{8CEA6383-06BF-4601-B35D-C06ACDEDE4DC}" type="parTrans">
      <dgm:prSet/>
      <dgm:spPr/>
      <dgm:t>
        <a:bodyPr/>
        <a:p>
          <a:endParaRPr lang="en-US"/>
        </a:p>
      </dgm:t>
    </dgm:pt>
    <dgm:pt modelId="{665838DF-9667-40AF-8E61-2103F3CCD01D}" cxnId="{8CEA6383-06BF-4601-B35D-C06ACDEDE4DC}" type="sibTrans">
      <dgm:prSet/>
      <dgm:spPr/>
      <dgm:t>
        <a:bodyPr/>
        <a:p>
          <a:endParaRPr lang="en-US"/>
        </a:p>
      </dgm:t>
    </dgm:pt>
    <dgm:pt modelId="{A338B0CE-1104-483B-9642-5BB24069F978}">
      <dgm:prSet phldrT="[Text]" phldr="0" custT="1"/>
      <dgm:spPr/>
      <dgm:t>
        <a:bodyPr vert="horz" wrap="square"/>
        <a:p>
          <a:pPr>
            <a:lnSpc>
              <a:spcPct val="100000"/>
            </a:lnSpc>
            <a:spcBef>
              <a:spcPct val="0"/>
            </a:spcBef>
            <a:spcAft>
              <a:spcPct val="35000"/>
            </a:spcAft>
          </a:pPr>
          <a:r>
            <a:rPr lang="en-US" altLang="en-US" sz="3600" b="1">
              <a:latin typeface="Arial" panose="020B0604020202020204" pitchFamily="34" charset="0"/>
              <a:cs typeface="Arial" panose="020B0604020202020204" pitchFamily="34" charset="0"/>
            </a:rPr>
            <a:t>II.</a:t>
          </a:r>
          <a:r>
            <a:rPr lang="en-US" altLang="en-US" sz="3600" b="1">
              <a:latin typeface="Arial" panose="020B0604020202020204" pitchFamily="34" charset="0"/>
              <a:cs typeface="Arial" panose="020B0604020202020204" pitchFamily="34" charset="0"/>
            </a:rPr>
            <a:t/>
          </a:r>
          <a:endParaRPr lang="en-US" altLang="en-US" sz="3600" b="1">
            <a:latin typeface="Arial" panose="020B0604020202020204" pitchFamily="34" charset="0"/>
            <a:cs typeface="Arial" panose="020B0604020202020204" pitchFamily="34" charset="0"/>
          </a:endParaRPr>
        </a:p>
      </dgm:t>
    </dgm:pt>
    <dgm:pt modelId="{8EFD5D2E-9C15-4CF0-919A-8A04F742615D}" cxnId="{DC978590-0CAA-4F89-9EA2-284F39C734F0}" type="parTrans">
      <dgm:prSet/>
      <dgm:spPr/>
      <dgm:t>
        <a:bodyPr/>
        <a:p>
          <a:endParaRPr lang="en-US"/>
        </a:p>
      </dgm:t>
    </dgm:pt>
    <dgm:pt modelId="{8DDB3552-DE05-4BC6-AF4E-3C3242A00ACD}" cxnId="{DC978590-0CAA-4F89-9EA2-284F39C734F0}" type="sibTrans">
      <dgm:prSet/>
      <dgm:spPr/>
      <dgm:t>
        <a:bodyPr/>
        <a:p>
          <a:endParaRPr lang="en-US"/>
        </a:p>
      </dgm:t>
    </dgm:pt>
    <dgm:pt modelId="{876E88A4-000D-45DB-A271-38F5D0D691D2}">
      <dgm:prSet phldrT="[Text]" phldr="0" custT="0"/>
      <dgm:spPr/>
      <dgm:t>
        <a:bodyPr vert="horz" wrap="square"/>
        <a:p>
          <a:pPr>
            <a:lnSpc>
              <a:spcPct val="100000"/>
            </a:lnSpc>
            <a:spcBef>
              <a:spcPct val="0"/>
            </a:spcBef>
            <a:spcAft>
              <a:spcPct val="35000"/>
            </a:spcAft>
          </a:pPr>
          <a:r>
            <a:rPr lang="en-US" altLang="en-US" dirty="0" err="1">
              <a:solidFill>
                <a:srgbClr val="FF0000"/>
              </a:solidFill>
              <a:latin typeface="Arial" panose="020B0604020202020204" pitchFamily="34" charset="0"/>
              <a:cs typeface="Arial" panose="020B0604020202020204" pitchFamily="34" charset="0"/>
              <a:sym typeface="+mn-ea"/>
            </a:rPr>
            <a:t>Părțile componente ale Mișcării</a:t>
          </a:r>
          <a:r>
            <a:rPr lang="en-US" altLang="en-US" dirty="0" err="1">
              <a:solidFill>
                <a:srgbClr val="FF0000"/>
              </a:solidFill>
              <a:latin typeface="Arial" panose="020B0604020202020204" pitchFamily="34" charset="0"/>
              <a:cs typeface="Arial" panose="020B0604020202020204" pitchFamily="34" charset="0"/>
              <a:sym typeface="+mn-ea"/>
            </a:rPr>
            <a:t/>
          </a:r>
          <a:endParaRPr lang="en-US" altLang="en-US" dirty="0" err="1">
            <a:solidFill>
              <a:srgbClr val="FF0000"/>
            </a:solidFill>
            <a:latin typeface="Arial" panose="020B0604020202020204" pitchFamily="34" charset="0"/>
            <a:cs typeface="Arial" panose="020B0604020202020204" pitchFamily="34" charset="0"/>
            <a:sym typeface="+mn-ea"/>
          </a:endParaRPr>
        </a:p>
      </dgm:t>
    </dgm:pt>
    <dgm:pt modelId="{233BEBBA-30AE-4D91-BC1D-A77A284304F5}" cxnId="{D1351D38-FCFE-41A0-BE51-0A97CCFB5EE2}" type="parTrans">
      <dgm:prSet/>
      <dgm:spPr/>
      <dgm:t>
        <a:bodyPr/>
        <a:p>
          <a:endParaRPr lang="en-US"/>
        </a:p>
      </dgm:t>
    </dgm:pt>
    <dgm:pt modelId="{75A3A30F-F1C2-475A-ADC7-906C25C1EB28}" cxnId="{D1351D38-FCFE-41A0-BE51-0A97CCFB5EE2}" type="sibTrans">
      <dgm:prSet/>
      <dgm:spPr/>
      <dgm:t>
        <a:bodyPr/>
        <a:p>
          <a:endParaRPr lang="en-US"/>
        </a:p>
      </dgm:t>
    </dgm:pt>
    <dgm:pt modelId="{EA374BBB-7E4D-42BB-AB74-25B778B3F221}">
      <dgm:prSet phldrT="[Text]" phldr="0" custT="0"/>
      <dgm:spPr/>
      <dgm:t>
        <a:bodyPr vert="horz" wrap="square"/>
        <a:p>
          <a:pPr>
            <a:lnSpc>
              <a:spcPct val="100000"/>
            </a:lnSpc>
            <a:spcBef>
              <a:spcPct val="0"/>
            </a:spcBef>
            <a:spcAft>
              <a:spcPct val="35000"/>
            </a:spcAft>
          </a:pPr>
          <a:br>
            <a:rPr lang="en-US" altLang="en-US" dirty="0">
              <a:latin typeface="Arial" panose="020B0604020202020204" pitchFamily="34" charset="0"/>
              <a:cs typeface="Arial" panose="020B0604020202020204" pitchFamily="34" charset="0"/>
              <a:sym typeface="+mn-ea"/>
            </a:rPr>
          </a:br>
          <a:r>
            <a:rPr lang="en-US" altLang="en-US" dirty="0">
              <a:solidFill>
                <a:srgbClr val="FF0000"/>
              </a:solidFill>
              <a:latin typeface="Arial" panose="020B0604020202020204" pitchFamily="34" charset="0"/>
              <a:cs typeface="Arial" panose="020B0604020202020204" pitchFamily="34" charset="0"/>
              <a:sym typeface="+mn-ea"/>
            </a:rPr>
            <a:t>Convențiile de la Geneva și protecția oferită în contextul conflictelor militare</a:t>
          </a:r>
          <a:r>
            <a:rPr lang="en-US" altLang="en-US" dirty="0">
              <a:solidFill>
                <a:srgbClr val="FF0000"/>
              </a:solidFill>
              <a:latin typeface="Arial" panose="020B0604020202020204" pitchFamily="34" charset="0"/>
              <a:cs typeface="Arial" panose="020B0604020202020204" pitchFamily="34" charset="0"/>
              <a:sym typeface="+mn-ea"/>
            </a:rPr>
            <a:t/>
          </a:r>
          <a:endParaRPr lang="en-US" altLang="en-US" dirty="0">
            <a:solidFill>
              <a:srgbClr val="FF0000"/>
            </a:solidFill>
            <a:latin typeface="Arial" panose="020B0604020202020204" pitchFamily="34" charset="0"/>
            <a:cs typeface="Arial" panose="020B0604020202020204" pitchFamily="34" charset="0"/>
            <a:sym typeface="+mn-ea"/>
          </a:endParaRPr>
        </a:p>
      </dgm:t>
    </dgm:pt>
    <dgm:pt modelId="{CBABFA52-3B31-4B7E-8C69-C4A0BF044765}" cxnId="{ACFB4A0F-0AA8-41BF-8068-98DCC26BAE91}" type="parTrans">
      <dgm:prSet/>
      <dgm:spPr/>
      <dgm:t>
        <a:bodyPr/>
        <a:p>
          <a:endParaRPr lang="en-US"/>
        </a:p>
      </dgm:t>
    </dgm:pt>
    <dgm:pt modelId="{0FAE571F-4D82-4654-8BCC-CBF514031E56}" cxnId="{ACFB4A0F-0AA8-41BF-8068-98DCC26BAE91}" type="sibTrans">
      <dgm:prSet/>
      <dgm:spPr/>
      <dgm:t>
        <a:bodyPr/>
        <a:p>
          <a:endParaRPr lang="en-US"/>
        </a:p>
      </dgm:t>
    </dgm:pt>
    <dgm:pt modelId="{CAB6A99E-8AA2-44C5-B3C4-D1A88C338556}">
      <dgm:prSet phldrT="[Text]" phldr="0" custT="1"/>
      <dgm:spPr/>
      <dgm:t>
        <a:bodyPr vert="horz" wrap="square"/>
        <a:p>
          <a:pPr>
            <a:lnSpc>
              <a:spcPct val="100000"/>
            </a:lnSpc>
            <a:spcBef>
              <a:spcPct val="0"/>
            </a:spcBef>
            <a:spcAft>
              <a:spcPct val="35000"/>
            </a:spcAft>
          </a:pPr>
          <a:r>
            <a:rPr lang="en-US" altLang="en-US" sz="3600">
              <a:latin typeface="Arial" panose="020B0604020202020204" pitchFamily="34" charset="0"/>
              <a:cs typeface="Arial" panose="020B0604020202020204" pitchFamily="34" charset="0"/>
            </a:rPr>
            <a:t>III.</a:t>
          </a:r>
          <a:r>
            <a:rPr lang="en-US" altLang="en-US" sz="3600">
              <a:latin typeface="Arial" panose="020B0604020202020204" pitchFamily="34" charset="0"/>
              <a:cs typeface="Arial" panose="020B0604020202020204" pitchFamily="34" charset="0"/>
            </a:rPr>
            <a:t/>
          </a:r>
          <a:endParaRPr lang="en-US" altLang="en-US" sz="3600">
            <a:latin typeface="Arial" panose="020B0604020202020204" pitchFamily="34" charset="0"/>
            <a:cs typeface="Arial" panose="020B0604020202020204" pitchFamily="34" charset="0"/>
          </a:endParaRPr>
        </a:p>
      </dgm:t>
    </dgm:pt>
    <dgm:pt modelId="{C014FCA8-B168-4465-B520-591EF120D5E7}" cxnId="{86239003-8408-45E8-A972-F022F56BCE3A}" type="parTrans">
      <dgm:prSet/>
      <dgm:spPr/>
      <dgm:t>
        <a:bodyPr/>
        <a:p>
          <a:endParaRPr lang="en-US"/>
        </a:p>
      </dgm:t>
    </dgm:pt>
    <dgm:pt modelId="{E3D547A8-7D8F-419A-B980-6BC887C2A486}" cxnId="{86239003-8408-45E8-A972-F022F56BCE3A}" type="sibTrans">
      <dgm:prSet/>
      <dgm:spPr/>
      <dgm:t>
        <a:bodyPr/>
        <a:p>
          <a:endParaRPr lang="en-US"/>
        </a:p>
      </dgm:t>
    </dgm:pt>
    <dgm:pt modelId="{9195BF60-B446-49F8-BC83-553B4F8A46E7}">
      <dgm:prSet phldrT="[Text]" phldr="0" custT="0"/>
      <dgm:spPr/>
      <dgm:t>
        <a:bodyPr vert="horz" wrap="square"/>
        <a:p>
          <a:pPr>
            <a:lnSpc>
              <a:spcPct val="100000"/>
            </a:lnSpc>
            <a:spcBef>
              <a:spcPct val="0"/>
            </a:spcBef>
            <a:spcAft>
              <a:spcPct val="35000"/>
            </a:spcAft>
          </a:pPr>
          <a:r>
            <a:rPr lang="en-US" altLang="en-US" dirty="0">
              <a:solidFill>
                <a:srgbClr val="FF0000"/>
              </a:solidFill>
              <a:latin typeface="Arial" panose="020B0604020202020204" pitchFamily="34" charset="0"/>
              <a:cs typeface="Arial" panose="020B0604020202020204" pitchFamily="34" charset="0"/>
              <a:sym typeface="+mn-ea"/>
            </a:rPr>
            <a:t>Importanța și protecția emblemei Mișcării </a:t>
          </a:r>
          <a:r>
            <a:rPr lang="en-US" altLang="en-US" dirty="0">
              <a:solidFill>
                <a:srgbClr val="FF0000"/>
              </a:solidFill>
              <a:latin typeface="Arial" panose="020B0604020202020204" pitchFamily="34" charset="0"/>
              <a:cs typeface="Arial" panose="020B0604020202020204" pitchFamily="34" charset="0"/>
              <a:sym typeface="+mn-ea"/>
            </a:rPr>
            <a:t/>
          </a:r>
          <a:endParaRPr lang="en-US" altLang="en-US" dirty="0">
            <a:solidFill>
              <a:srgbClr val="FF0000"/>
            </a:solidFill>
            <a:latin typeface="Arial" panose="020B0604020202020204" pitchFamily="34" charset="0"/>
            <a:cs typeface="Arial" panose="020B0604020202020204" pitchFamily="34" charset="0"/>
            <a:sym typeface="+mn-ea"/>
          </a:endParaRPr>
        </a:p>
      </dgm:t>
    </dgm:pt>
    <dgm:pt modelId="{FF3FD459-8471-4C04-A705-26F35D138A33}" cxnId="{231C45C6-6F33-4661-B91A-C83F9342D1CE}" type="parTrans">
      <dgm:prSet/>
      <dgm:spPr/>
      <dgm:t>
        <a:bodyPr/>
        <a:p>
          <a:endParaRPr lang="en-US"/>
        </a:p>
      </dgm:t>
    </dgm:pt>
    <dgm:pt modelId="{98DBD790-AF62-486B-92D2-4CA6404BA328}" cxnId="{231C45C6-6F33-4661-B91A-C83F9342D1CE}" type="sibTrans">
      <dgm:prSet/>
      <dgm:spPr/>
      <dgm:t>
        <a:bodyPr/>
        <a:p>
          <a:endParaRPr lang="en-US"/>
        </a:p>
      </dgm:t>
    </dgm:pt>
    <dgm:pt modelId="{FC3B304E-489A-4826-A0AE-3B7FEA5B6661}" type="pres">
      <dgm:prSet presAssocID="{FB598B81-02AE-4136-AE1F-DA2C65C41A89}" presName="theList" presStyleCnt="0">
        <dgm:presLayoutVars>
          <dgm:dir/>
          <dgm:animLvl val="lvl"/>
          <dgm:resizeHandles val="exact"/>
        </dgm:presLayoutVars>
      </dgm:prSet>
      <dgm:spPr/>
    </dgm:pt>
    <dgm:pt modelId="{1C0174C0-8917-4D18-B383-6F739DD4DD82}" type="pres">
      <dgm:prSet presAssocID="{CB27FB84-7828-4DD8-84EF-5E8A340FF32F}" presName="compNode" presStyleCnt="0"/>
      <dgm:spPr/>
    </dgm:pt>
    <dgm:pt modelId="{04908B2C-437C-40FA-80FF-D2030DBE5F6E}" type="pres">
      <dgm:prSet presAssocID="{CB27FB84-7828-4DD8-84EF-5E8A340FF32F}" presName="aNode" presStyleLbl="bgShp" presStyleIdx="0" presStyleCnt="3"/>
      <dgm:spPr/>
    </dgm:pt>
    <dgm:pt modelId="{9721B303-E918-44E8-9193-F44725F186AC}" type="pres">
      <dgm:prSet presAssocID="{CB27FB84-7828-4DD8-84EF-5E8A340FF32F}" presName="textNode" presStyleCnt="0"/>
      <dgm:spPr/>
    </dgm:pt>
    <dgm:pt modelId="{0BDBD6DF-C225-47AD-9B0D-E9A32F7D9222}" type="pres">
      <dgm:prSet presAssocID="{CB27FB84-7828-4DD8-84EF-5E8A340FF32F}" presName="compChildNode" presStyleCnt="0"/>
      <dgm:spPr/>
    </dgm:pt>
    <dgm:pt modelId="{34C28726-699D-4342-A012-4DB9F7BC2704}" type="pres">
      <dgm:prSet presAssocID="{CB27FB84-7828-4DD8-84EF-5E8A340FF32F}" presName="theInnerList" presStyleCnt="0"/>
      <dgm:spPr/>
    </dgm:pt>
    <dgm:pt modelId="{DC46F4F0-32EC-4B5C-8549-2376002EC6E2}" type="pres">
      <dgm:prSet presAssocID="{75C1BE97-9BEE-4AAB-A97D-3B25F7094C71}" presName="childNode" presStyleLbl="node1" presStyleIdx="0" presStyleCnt="5">
        <dgm:presLayoutVars>
          <dgm:bulletEnabled val="1"/>
        </dgm:presLayoutVars>
      </dgm:prSet>
      <dgm:spPr/>
    </dgm:pt>
    <dgm:pt modelId="{A751EFC4-43DC-4F16-8816-6A6DCBDE910D}" type="pres">
      <dgm:prSet presAssocID="{75C1BE97-9BEE-4AAB-A97D-3B25F7094C71}" presName="aSpace2" presStyleCnt="0"/>
      <dgm:spPr/>
    </dgm:pt>
    <dgm:pt modelId="{571097C8-67AC-4F41-8E95-594D2694B54B}" type="pres">
      <dgm:prSet presAssocID="{3773A92A-28DE-4AC9-9A81-FF9356003B4B}" presName="childNode" presStyleLbl="node1" presStyleIdx="1" presStyleCnt="5">
        <dgm:presLayoutVars>
          <dgm:bulletEnabled val="1"/>
        </dgm:presLayoutVars>
      </dgm:prSet>
      <dgm:spPr/>
    </dgm:pt>
    <dgm:pt modelId="{D26CF81B-C684-4680-8F27-AAF383AF6866}" type="pres">
      <dgm:prSet presAssocID="{CB27FB84-7828-4DD8-84EF-5E8A340FF32F}" presName="aSpace" presStyleCnt="0"/>
      <dgm:spPr/>
    </dgm:pt>
    <dgm:pt modelId="{00E2CDC5-16EF-4601-BB98-EB12E91BB13F}" type="pres">
      <dgm:prSet presAssocID="{A338B0CE-1104-483B-9642-5BB24069F978}" presName="compNode" presStyleCnt="0"/>
      <dgm:spPr/>
    </dgm:pt>
    <dgm:pt modelId="{4575CCA1-32D3-44EE-AC9C-084C34CAB5C5}" type="pres">
      <dgm:prSet presAssocID="{A338B0CE-1104-483B-9642-5BB24069F978}" presName="aNode" presStyleLbl="bgShp" presStyleIdx="1" presStyleCnt="3"/>
      <dgm:spPr/>
    </dgm:pt>
    <dgm:pt modelId="{CA68EE23-1CE7-4A7A-9868-3B839EE0B3F3}" type="pres">
      <dgm:prSet presAssocID="{A338B0CE-1104-483B-9642-5BB24069F978}" presName="textNode" presStyleCnt="0"/>
      <dgm:spPr/>
    </dgm:pt>
    <dgm:pt modelId="{0A5E02CD-C0BF-4FAB-A640-FEF612787E6F}" type="pres">
      <dgm:prSet presAssocID="{A338B0CE-1104-483B-9642-5BB24069F978}" presName="compChildNode" presStyleCnt="0"/>
      <dgm:spPr/>
    </dgm:pt>
    <dgm:pt modelId="{3ACE8175-3E22-485A-910D-852E99021B25}" type="pres">
      <dgm:prSet presAssocID="{A338B0CE-1104-483B-9642-5BB24069F978}" presName="theInnerList" presStyleCnt="0"/>
      <dgm:spPr/>
    </dgm:pt>
    <dgm:pt modelId="{771C54E6-F3B7-4393-A450-C050862B1284}" type="pres">
      <dgm:prSet presAssocID="{876E88A4-000D-45DB-A271-38F5D0D691D2}" presName="childNode" presStyleLbl="node1" presStyleIdx="2" presStyleCnt="5">
        <dgm:presLayoutVars>
          <dgm:bulletEnabled val="1"/>
        </dgm:presLayoutVars>
      </dgm:prSet>
      <dgm:spPr/>
    </dgm:pt>
    <dgm:pt modelId="{15FCD7B9-D08C-4DDD-9B78-D6E170E27706}" type="pres">
      <dgm:prSet presAssocID="{876E88A4-000D-45DB-A271-38F5D0D691D2}" presName="aSpace2" presStyleCnt="0"/>
      <dgm:spPr/>
    </dgm:pt>
    <dgm:pt modelId="{F7C89A34-7AD5-4D3B-8522-2F1A5128D525}" type="pres">
      <dgm:prSet presAssocID="{EA374BBB-7E4D-42BB-AB74-25B778B3F221}" presName="childNode" presStyleLbl="node1" presStyleIdx="3" presStyleCnt="5">
        <dgm:presLayoutVars>
          <dgm:bulletEnabled val="1"/>
        </dgm:presLayoutVars>
      </dgm:prSet>
      <dgm:spPr/>
    </dgm:pt>
    <dgm:pt modelId="{3B8F32A1-CB78-460F-A6FA-5E94FE3FFC12}" type="pres">
      <dgm:prSet presAssocID="{A338B0CE-1104-483B-9642-5BB24069F978}" presName="aSpace" presStyleCnt="0"/>
      <dgm:spPr/>
    </dgm:pt>
    <dgm:pt modelId="{2009BCB2-EC0C-488C-ACF3-62E0C5539C15}" type="pres">
      <dgm:prSet presAssocID="{CAB6A99E-8AA2-44C5-B3C4-D1A88C338556}" presName="compNode" presStyleCnt="0"/>
      <dgm:spPr/>
    </dgm:pt>
    <dgm:pt modelId="{3822D433-9B3C-4D19-8361-EAD25DE3029E}" type="pres">
      <dgm:prSet presAssocID="{CAB6A99E-8AA2-44C5-B3C4-D1A88C338556}" presName="aNode" presStyleLbl="bgShp" presStyleIdx="2" presStyleCnt="3"/>
      <dgm:spPr/>
    </dgm:pt>
    <dgm:pt modelId="{A43889D7-C44D-4815-84B0-C961092BA1D6}" type="pres">
      <dgm:prSet presAssocID="{CAB6A99E-8AA2-44C5-B3C4-D1A88C338556}" presName="textNode" presStyleCnt="0"/>
      <dgm:spPr/>
    </dgm:pt>
    <dgm:pt modelId="{FED980FF-D162-4514-A8F4-0AB1358EA5D7}" type="pres">
      <dgm:prSet presAssocID="{CAB6A99E-8AA2-44C5-B3C4-D1A88C338556}" presName="compChildNode" presStyleCnt="0"/>
      <dgm:spPr/>
    </dgm:pt>
    <dgm:pt modelId="{CFF16588-2643-4E79-A104-B0FC3B6A8709}" type="pres">
      <dgm:prSet presAssocID="{CAB6A99E-8AA2-44C5-B3C4-D1A88C338556}" presName="theInnerList" presStyleCnt="0"/>
      <dgm:spPr/>
    </dgm:pt>
    <dgm:pt modelId="{774E3FFC-2AD5-45C5-8D5F-74B73930BC08}" type="pres">
      <dgm:prSet presAssocID="{9195BF60-B446-49F8-BC83-553B4F8A46E7}" presName="childNode" presStyleLbl="node1" presStyleIdx="4" presStyleCnt="5">
        <dgm:presLayoutVars>
          <dgm:bulletEnabled val="1"/>
        </dgm:presLayoutVars>
      </dgm:prSet>
      <dgm:spPr/>
    </dgm:pt>
  </dgm:ptLst>
  <dgm:cxnLst>
    <dgm:cxn modelId="{0CDC7F2A-4CBE-43F5-9E7F-EBD208486D88}" srcId="{FB598B81-02AE-4136-AE1F-DA2C65C41A89}" destId="{CB27FB84-7828-4DD8-84EF-5E8A340FF32F}" srcOrd="0" destOrd="0" parTransId="{5DD7547D-6EFC-4978-8815-6F09A3FFFC6B}" sibTransId="{4B803734-C3C2-4F62-8AC9-A6FCA507E4EA}"/>
    <dgm:cxn modelId="{929674EB-29D5-4467-A0E7-2F67512E567C}" srcId="{CB27FB84-7828-4DD8-84EF-5E8A340FF32F}" destId="{75C1BE97-9BEE-4AAB-A97D-3B25F7094C71}" srcOrd="0" destOrd="0" parTransId="{583897E6-E010-4C6F-8DB4-1A52C4AEB413}" sibTransId="{4EBCF855-6C7C-49B3-B4BB-5471CBD6A6F6}"/>
    <dgm:cxn modelId="{8CEA6383-06BF-4601-B35D-C06ACDEDE4DC}" srcId="{CB27FB84-7828-4DD8-84EF-5E8A340FF32F}" destId="{3773A92A-28DE-4AC9-9A81-FF9356003B4B}" srcOrd="1" destOrd="0" parTransId="{7197C7BF-4461-4426-9104-3148A2C417F2}" sibTransId="{665838DF-9667-40AF-8E61-2103F3CCD01D}"/>
    <dgm:cxn modelId="{DC978590-0CAA-4F89-9EA2-284F39C734F0}" srcId="{FB598B81-02AE-4136-AE1F-DA2C65C41A89}" destId="{A338B0CE-1104-483B-9642-5BB24069F978}" srcOrd="1" destOrd="0" parTransId="{8EFD5D2E-9C15-4CF0-919A-8A04F742615D}" sibTransId="{8DDB3552-DE05-4BC6-AF4E-3C3242A00ACD}"/>
    <dgm:cxn modelId="{D1351D38-FCFE-41A0-BE51-0A97CCFB5EE2}" srcId="{A338B0CE-1104-483B-9642-5BB24069F978}" destId="{876E88A4-000D-45DB-A271-38F5D0D691D2}" srcOrd="0" destOrd="1" parTransId="{233BEBBA-30AE-4D91-BC1D-A77A284304F5}" sibTransId="{75A3A30F-F1C2-475A-ADC7-906C25C1EB28}"/>
    <dgm:cxn modelId="{ACFB4A0F-0AA8-41BF-8068-98DCC26BAE91}" srcId="{A338B0CE-1104-483B-9642-5BB24069F978}" destId="{EA374BBB-7E4D-42BB-AB74-25B778B3F221}" srcOrd="1" destOrd="1" parTransId="{CBABFA52-3B31-4B7E-8C69-C4A0BF044765}" sibTransId="{0FAE571F-4D82-4654-8BCC-CBF514031E56}"/>
    <dgm:cxn modelId="{86239003-8408-45E8-A972-F022F56BCE3A}" srcId="{FB598B81-02AE-4136-AE1F-DA2C65C41A89}" destId="{CAB6A99E-8AA2-44C5-B3C4-D1A88C338556}" srcOrd="2" destOrd="0" parTransId="{C014FCA8-B168-4465-B520-591EF120D5E7}" sibTransId="{E3D547A8-7D8F-419A-B980-6BC887C2A486}"/>
    <dgm:cxn modelId="{231C45C6-6F33-4661-B91A-C83F9342D1CE}" srcId="{CAB6A99E-8AA2-44C5-B3C4-D1A88C338556}" destId="{9195BF60-B446-49F8-BC83-553B4F8A46E7}" srcOrd="0" destOrd="2" parTransId="{FF3FD459-8471-4C04-A705-26F35D138A33}" sibTransId="{98DBD790-AF62-486B-92D2-4CA6404BA328}"/>
    <dgm:cxn modelId="{95F7FB4F-0890-4F38-94C6-686C965F0BB8}" type="presOf" srcId="{FB598B81-02AE-4136-AE1F-DA2C65C41A89}" destId="{FC3B304E-489A-4826-A0AE-3B7FEA5B6661}" srcOrd="0" destOrd="0" presId="urn:microsoft.com/office/officeart/2005/8/layout/lProcess2"/>
    <dgm:cxn modelId="{EDB5900E-E8B0-439D-BC86-1C0861275B70}" type="presParOf" srcId="{FC3B304E-489A-4826-A0AE-3B7FEA5B6661}" destId="{1C0174C0-8917-4D18-B383-6F739DD4DD82}" srcOrd="0" destOrd="0" presId="urn:microsoft.com/office/officeart/2005/8/layout/lProcess2"/>
    <dgm:cxn modelId="{51E7ED31-908F-41E5-9B2B-37DCE5203CD9}" type="presParOf" srcId="{1C0174C0-8917-4D18-B383-6F739DD4DD82}" destId="{04908B2C-437C-40FA-80FF-D2030DBE5F6E}" srcOrd="0" destOrd="0" presId="urn:microsoft.com/office/officeart/2005/8/layout/lProcess2"/>
    <dgm:cxn modelId="{74B63869-3644-46F1-B478-9375BE6268ED}" type="presOf" srcId="{CB27FB84-7828-4DD8-84EF-5E8A340FF32F}" destId="{04908B2C-437C-40FA-80FF-D2030DBE5F6E}" srcOrd="0" destOrd="0" presId="urn:microsoft.com/office/officeart/2005/8/layout/lProcess2"/>
    <dgm:cxn modelId="{C6A7B25A-C7B7-46F4-A851-425FB82ACE91}" type="presParOf" srcId="{1C0174C0-8917-4D18-B383-6F739DD4DD82}" destId="{9721B303-E918-44E8-9193-F44725F186AC}" srcOrd="1" destOrd="0" presId="urn:microsoft.com/office/officeart/2005/8/layout/lProcess2"/>
    <dgm:cxn modelId="{75C9D384-70BB-4D37-89BC-C779C6FD03E1}" type="presOf" srcId="{CB27FB84-7828-4DD8-84EF-5E8A340FF32F}" destId="{9721B303-E918-44E8-9193-F44725F186AC}" srcOrd="1" destOrd="0" presId="urn:microsoft.com/office/officeart/2005/8/layout/lProcess2"/>
    <dgm:cxn modelId="{9B8CFC79-276D-454A-AB61-89DCC2F015D7}" type="presParOf" srcId="{1C0174C0-8917-4D18-B383-6F739DD4DD82}" destId="{0BDBD6DF-C225-47AD-9B0D-E9A32F7D9222}" srcOrd="2" destOrd="0" presId="urn:microsoft.com/office/officeart/2005/8/layout/lProcess2"/>
    <dgm:cxn modelId="{FDDB9E18-6D12-4AAE-8DFF-BB2D8FF6FBEE}" type="presParOf" srcId="{0BDBD6DF-C225-47AD-9B0D-E9A32F7D9222}" destId="{34C28726-699D-4342-A012-4DB9F7BC2704}" srcOrd="0" destOrd="2" presId="urn:microsoft.com/office/officeart/2005/8/layout/lProcess2"/>
    <dgm:cxn modelId="{966D2DC9-0E35-4E5E-B8DB-2B5F467DED65}" type="presParOf" srcId="{34C28726-699D-4342-A012-4DB9F7BC2704}" destId="{DC46F4F0-32EC-4B5C-8549-2376002EC6E2}" srcOrd="0" destOrd="0" presId="urn:microsoft.com/office/officeart/2005/8/layout/lProcess2"/>
    <dgm:cxn modelId="{360820AB-70D7-4BFA-BC65-38C3DAD19447}" type="presOf" srcId="{75C1BE97-9BEE-4AAB-A97D-3B25F7094C71}" destId="{DC46F4F0-32EC-4B5C-8549-2376002EC6E2}" srcOrd="0" destOrd="0" presId="urn:microsoft.com/office/officeart/2005/8/layout/lProcess2"/>
    <dgm:cxn modelId="{65560054-679E-464C-8099-F6715B936D01}" type="presParOf" srcId="{34C28726-699D-4342-A012-4DB9F7BC2704}" destId="{A751EFC4-43DC-4F16-8816-6A6DCBDE910D}" srcOrd="1" destOrd="0" presId="urn:microsoft.com/office/officeart/2005/8/layout/lProcess2"/>
    <dgm:cxn modelId="{3858EBD7-4F84-460E-B51D-FBD34DAF15BF}" type="presParOf" srcId="{34C28726-699D-4342-A012-4DB9F7BC2704}" destId="{571097C8-67AC-4F41-8E95-594D2694B54B}" srcOrd="2" destOrd="0" presId="urn:microsoft.com/office/officeart/2005/8/layout/lProcess2"/>
    <dgm:cxn modelId="{66F6255F-1377-40D3-B59F-15114A5232ED}" type="presOf" srcId="{3773A92A-28DE-4AC9-9A81-FF9356003B4B}" destId="{571097C8-67AC-4F41-8E95-594D2694B54B}" srcOrd="0" destOrd="0" presId="urn:microsoft.com/office/officeart/2005/8/layout/lProcess2"/>
    <dgm:cxn modelId="{D102BB1B-0039-4D65-AE45-FCD2DDD79288}" type="presParOf" srcId="{FC3B304E-489A-4826-A0AE-3B7FEA5B6661}" destId="{D26CF81B-C684-4680-8F27-AAF383AF6866}" srcOrd="1" destOrd="0" presId="urn:microsoft.com/office/officeart/2005/8/layout/lProcess2"/>
    <dgm:cxn modelId="{858C4333-B351-4778-851B-3CD8A7DE65F4}" type="presParOf" srcId="{FC3B304E-489A-4826-A0AE-3B7FEA5B6661}" destId="{00E2CDC5-16EF-4601-BB98-EB12E91BB13F}" srcOrd="2" destOrd="0" presId="urn:microsoft.com/office/officeart/2005/8/layout/lProcess2"/>
    <dgm:cxn modelId="{DFFBE8EB-CE4A-4F5E-BD2D-5E01BA90A8A8}" type="presParOf" srcId="{00E2CDC5-16EF-4601-BB98-EB12E91BB13F}" destId="{4575CCA1-32D3-44EE-AC9C-084C34CAB5C5}" srcOrd="0" destOrd="2" presId="urn:microsoft.com/office/officeart/2005/8/layout/lProcess2"/>
    <dgm:cxn modelId="{81561BBF-4850-410A-B507-30E6A30BAD4D}" type="presOf" srcId="{A338B0CE-1104-483B-9642-5BB24069F978}" destId="{4575CCA1-32D3-44EE-AC9C-084C34CAB5C5}" srcOrd="0" destOrd="0" presId="urn:microsoft.com/office/officeart/2005/8/layout/lProcess2"/>
    <dgm:cxn modelId="{6173506A-E8E3-4562-8621-A50E04A8606A}" type="presParOf" srcId="{00E2CDC5-16EF-4601-BB98-EB12E91BB13F}" destId="{CA68EE23-1CE7-4A7A-9868-3B839EE0B3F3}" srcOrd="1" destOrd="2" presId="urn:microsoft.com/office/officeart/2005/8/layout/lProcess2"/>
    <dgm:cxn modelId="{1DA8DF6C-E3DA-4EA2-98C9-149775105E9C}" type="presOf" srcId="{A338B0CE-1104-483B-9642-5BB24069F978}" destId="{CA68EE23-1CE7-4A7A-9868-3B839EE0B3F3}" srcOrd="1" destOrd="0" presId="urn:microsoft.com/office/officeart/2005/8/layout/lProcess2"/>
    <dgm:cxn modelId="{2BBAECD1-3E70-4942-AF87-6AA392832844}" type="presParOf" srcId="{00E2CDC5-16EF-4601-BB98-EB12E91BB13F}" destId="{0A5E02CD-C0BF-4FAB-A640-FEF612787E6F}" srcOrd="2" destOrd="2" presId="urn:microsoft.com/office/officeart/2005/8/layout/lProcess2"/>
    <dgm:cxn modelId="{78FABF2B-03B7-4913-A2CB-8CA9D0EBF303}" type="presParOf" srcId="{0A5E02CD-C0BF-4FAB-A640-FEF612787E6F}" destId="{3ACE8175-3E22-485A-910D-852E99021B25}" srcOrd="0" destOrd="2" presId="urn:microsoft.com/office/officeart/2005/8/layout/lProcess2"/>
    <dgm:cxn modelId="{A054D1CD-9B8C-49B6-871A-86475F4984C9}" type="presParOf" srcId="{3ACE8175-3E22-485A-910D-852E99021B25}" destId="{771C54E6-F3B7-4393-A450-C050862B1284}" srcOrd="0" destOrd="0" presId="urn:microsoft.com/office/officeart/2005/8/layout/lProcess2"/>
    <dgm:cxn modelId="{601ABADC-8FDB-4BF8-8CCA-2098BFE46898}" type="presOf" srcId="{876E88A4-000D-45DB-A271-38F5D0D691D2}" destId="{771C54E6-F3B7-4393-A450-C050862B1284}" srcOrd="0" destOrd="0" presId="urn:microsoft.com/office/officeart/2005/8/layout/lProcess2"/>
    <dgm:cxn modelId="{863A6E99-1A80-4C25-9AF2-8B803E3FC741}" type="presParOf" srcId="{3ACE8175-3E22-485A-910D-852E99021B25}" destId="{15FCD7B9-D08C-4DDD-9B78-D6E170E27706}" srcOrd="1" destOrd="0" presId="urn:microsoft.com/office/officeart/2005/8/layout/lProcess2"/>
    <dgm:cxn modelId="{63915ACD-A64A-48AA-ABC3-6CE5E4D0FD3F}" type="presParOf" srcId="{3ACE8175-3E22-485A-910D-852E99021B25}" destId="{F7C89A34-7AD5-4D3B-8522-2F1A5128D525}" srcOrd="2" destOrd="0" presId="urn:microsoft.com/office/officeart/2005/8/layout/lProcess2"/>
    <dgm:cxn modelId="{36FE151E-AF81-48A5-AF78-62230E71331F}" type="presOf" srcId="{EA374BBB-7E4D-42BB-AB74-25B778B3F221}" destId="{F7C89A34-7AD5-4D3B-8522-2F1A5128D525}" srcOrd="0" destOrd="0" presId="urn:microsoft.com/office/officeart/2005/8/layout/lProcess2"/>
    <dgm:cxn modelId="{9C112E87-E495-490F-896D-9DC86BD09C49}" type="presParOf" srcId="{FC3B304E-489A-4826-A0AE-3B7FEA5B6661}" destId="{3B8F32A1-CB78-460F-A6FA-5E94FE3FFC12}" srcOrd="3" destOrd="0" presId="urn:microsoft.com/office/officeart/2005/8/layout/lProcess2"/>
    <dgm:cxn modelId="{434E26EE-0077-42E0-8884-9B3B03052007}" type="presParOf" srcId="{FC3B304E-489A-4826-A0AE-3B7FEA5B6661}" destId="{2009BCB2-EC0C-488C-ACF3-62E0C5539C15}" srcOrd="4" destOrd="0" presId="urn:microsoft.com/office/officeart/2005/8/layout/lProcess2"/>
    <dgm:cxn modelId="{AA9A4DB2-649F-47E0-BBC1-1F074C22B11F}" type="presParOf" srcId="{2009BCB2-EC0C-488C-ACF3-62E0C5539C15}" destId="{3822D433-9B3C-4D19-8361-EAD25DE3029E}" srcOrd="0" destOrd="4" presId="urn:microsoft.com/office/officeart/2005/8/layout/lProcess2"/>
    <dgm:cxn modelId="{EE43A915-696D-4F2D-9C83-D956B5EFCF2D}" type="presOf" srcId="{CAB6A99E-8AA2-44C5-B3C4-D1A88C338556}" destId="{3822D433-9B3C-4D19-8361-EAD25DE3029E}" srcOrd="0" destOrd="0" presId="urn:microsoft.com/office/officeart/2005/8/layout/lProcess2"/>
    <dgm:cxn modelId="{E2BF97A6-1CC6-4362-BC46-5419B34A0D00}" type="presParOf" srcId="{2009BCB2-EC0C-488C-ACF3-62E0C5539C15}" destId="{A43889D7-C44D-4815-84B0-C961092BA1D6}" srcOrd="1" destOrd="4" presId="urn:microsoft.com/office/officeart/2005/8/layout/lProcess2"/>
    <dgm:cxn modelId="{ECCF90E4-4B7B-43D8-8EEB-7D90D1CA5566}" type="presOf" srcId="{CAB6A99E-8AA2-44C5-B3C4-D1A88C338556}" destId="{A43889D7-C44D-4815-84B0-C961092BA1D6}" srcOrd="1" destOrd="0" presId="urn:microsoft.com/office/officeart/2005/8/layout/lProcess2"/>
    <dgm:cxn modelId="{380AAEFD-2A69-44A5-95E1-10B6FD46B783}" type="presParOf" srcId="{2009BCB2-EC0C-488C-ACF3-62E0C5539C15}" destId="{FED980FF-D162-4514-A8F4-0AB1358EA5D7}" srcOrd="2" destOrd="4" presId="urn:microsoft.com/office/officeart/2005/8/layout/lProcess2"/>
    <dgm:cxn modelId="{47EC32B8-3B1B-4809-A818-C07FC02DF67E}" type="presParOf" srcId="{FED980FF-D162-4514-A8F4-0AB1358EA5D7}" destId="{CFF16588-2643-4E79-A104-B0FC3B6A8709}" srcOrd="0" destOrd="2" presId="urn:microsoft.com/office/officeart/2005/8/layout/lProcess2"/>
    <dgm:cxn modelId="{C75E1C51-B79D-44C5-A091-DF43557C6666}" type="presParOf" srcId="{CFF16588-2643-4E79-A104-B0FC3B6A8709}" destId="{774E3FFC-2AD5-45C5-8D5F-74B73930BC08}" srcOrd="0" destOrd="0" presId="urn:microsoft.com/office/officeart/2005/8/layout/lProcess2"/>
    <dgm:cxn modelId="{FA285411-0B07-4C01-9730-8CACBE7D99E8}" type="presOf" srcId="{9195BF60-B446-49F8-BC83-553B4F8A46E7}" destId="{774E3FFC-2AD5-45C5-8D5F-74B73930BC08}" srcOrd="0" destOrd="0" presId="urn:microsoft.com/office/officeart/2005/8/layout/lProcess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598B81-02AE-4136-AE1F-DA2C65C41A89}" type="doc">
      <dgm:prSet loTypeId="list" loCatId="list" qsTypeId="urn:microsoft.com/office/officeart/2005/8/quickstyle/simple3" qsCatId="simple" csTypeId="urn:microsoft.com/office/officeart/2005/8/colors/accent1_2" csCatId="accent1" phldr="0"/>
      <dgm:spPr/>
      <dgm:t>
        <a:bodyPr/>
        <a:p>
          <a:endParaRPr lang="en-US"/>
        </a:p>
      </dgm:t>
    </dgm:pt>
    <dgm:pt modelId="{FC3B304E-489A-4826-A0AE-3B7FEA5B6661}" type="pres">
      <dgm:prSet presAssocID="{FB598B81-02AE-4136-AE1F-DA2C65C41A89}" presName="theList" presStyleCnt="0">
        <dgm:presLayoutVars>
          <dgm:dir/>
          <dgm:animLvl val="lvl"/>
          <dgm:resizeHandles val="exact"/>
        </dgm:presLayoutVars>
      </dgm:prSet>
      <dgm:spPr/>
    </dgm:pt>
  </dgm:ptLst>
  <dgm:cxnLst>
    <dgm:cxn modelId="{C6BBAF77-3C39-4ABF-98A1-AE531B13CB5A}" type="presOf" srcId="{FB598B81-02AE-4136-AE1F-DA2C65C41A89}" destId="{FC3B304E-489A-4826-A0AE-3B7FEA5B6661}"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B444A9-3AFA-4100-AFBE-073CD1150955}" type="doc">
      <dgm:prSet loTypeId="list" loCatId="list" qsTypeId="urn:microsoft.com/office/officeart/2005/8/quickstyle/simple1" qsCatId="simple" csTypeId="urn:microsoft.com/office/officeart/2005/8/colors/accent1_2" csCatId="accent1" phldr="1"/>
      <dgm:spPr/>
      <dgm:t>
        <a:bodyPr/>
        <a:lstStyle/>
        <a:p>
          <a:endParaRPr lang="en-US"/>
        </a:p>
      </dgm:t>
    </dgm:pt>
    <dgm:pt modelId="{A819A2FF-75F2-4D90-A7D8-22CC0EAC1FB0}">
      <dgm:prSet phldr="0" custT="0"/>
      <dgm:spPr/>
      <dgm:t>
        <a:bodyPr vert="horz" wrap="square"/>
        <a:p>
          <a:pPr algn="just">
            <a:lnSpc>
              <a:spcPct val="100000"/>
            </a:lnSpc>
            <a:spcBef>
              <a:spcPct val="0"/>
            </a:spcBef>
            <a:spcAft>
              <a:spcPct val="35000"/>
            </a:spcAft>
          </a:pPr>
          <a:r>
            <a:rPr lang="en-US" dirty="0" err="1">
              <a:latin typeface="Arial" panose="020B0604020202020204" pitchFamily="34" charset="0"/>
              <a:cs typeface="Arial" panose="020B0604020202020204" pitchFamily="34" charset="0"/>
            </a:rPr>
            <a:t>În</a:t>
          </a:r>
          <a:r>
            <a:rPr lang="en-US" dirty="0">
              <a:latin typeface="Arial" panose="020B0604020202020204" pitchFamily="34" charset="0"/>
              <a:cs typeface="Arial" panose="020B0604020202020204" pitchFamily="34" charset="0"/>
            </a:rPr>
            <a:t> 2024, </a:t>
          </a:r>
          <a:r>
            <a:rPr lang="en-US" altLang="en-US" dirty="0" err="1">
              <a:latin typeface="Arial" panose="020B0604020202020204" pitchFamily="34" charset="0"/>
              <a:cs typeface="Arial" panose="020B0604020202020204" pitchFamily="34" charset="0"/>
            </a:rPr>
            <a:t>AO SCRM</a:t>
          </a:r>
          <a:r>
            <a:rPr lang="en-US" dirty="0">
              <a:latin typeface="Arial" panose="020B0604020202020204" pitchFamily="34" charset="0"/>
              <a:cs typeface="Arial" panose="020B0604020202020204" pitchFamily="34" charset="0"/>
            </a:rPr>
            <a:t> cu </a:t>
          </a:r>
          <a:r>
            <a:rPr lang="en-US" dirty="0" err="1">
              <a:latin typeface="Arial" panose="020B0604020202020204" pitchFamily="34" charset="0"/>
              <a:cs typeface="Arial" panose="020B0604020202020204" pitchFamily="34" charset="0"/>
            </a:rPr>
            <a:t>sprijinul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partenerilor</a:t>
          </a:r>
          <a:r>
            <a:rPr lang="en-US" dirty="0">
              <a:latin typeface="Arial" panose="020B0604020202020204" pitchFamily="34" charset="0"/>
              <a:cs typeface="Arial" panose="020B0604020202020204" pitchFamily="34" charset="0"/>
            </a:rPr>
            <a:t>, a </a:t>
          </a:r>
          <a:r>
            <a:rPr lang="en-US" dirty="0" err="1">
              <a:latin typeface="Arial" panose="020B0604020202020204" pitchFamily="34" charset="0"/>
              <a:cs typeface="Arial" panose="020B0604020202020204" pitchFamily="34" charset="0"/>
            </a:rPr>
            <a:t>consolidat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semnificativ</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reziliența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sănătății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comunităților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oferind</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instruire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în</a:t>
          </a:r>
          <a:r>
            <a:rPr lang="en-US" dirty="0">
              <a:latin typeface="Arial" panose="020B0604020202020204" pitchFamily="34" charset="0"/>
              <a:cs typeface="Arial" panose="020B0604020202020204" pitchFamily="34" charset="0"/>
            </a:rPr>
            <a:t> prim </a:t>
          </a:r>
          <a:r>
            <a:rPr lang="en-US" dirty="0" err="1">
              <a:latin typeface="Arial" panose="020B0604020202020204" pitchFamily="34" charset="0"/>
              <a:cs typeface="Arial" panose="020B0604020202020204" pitchFamily="34" charset="0"/>
            </a:rPr>
            <a:t>ajutor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suport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psihosocial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promovarea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sănătății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și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prevenirea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bolilor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Activitățile</a:t>
          </a:r>
          <a:r>
            <a:rPr lang="en-US" dirty="0">
              <a:latin typeface="Arial" panose="020B0604020202020204" pitchFamily="34" charset="0"/>
              <a:cs typeface="Arial" panose="020B0604020202020204" pitchFamily="34" charset="0"/>
            </a:rPr>
            <a:t> s-au </a:t>
          </a:r>
          <a:r>
            <a:rPr lang="en-US" dirty="0" err="1">
              <a:latin typeface="Arial" panose="020B0604020202020204" pitchFamily="34" charset="0"/>
              <a:cs typeface="Arial" panose="020B0604020202020204" pitchFamily="34" charset="0"/>
            </a:rPr>
            <a:t>concentrat</a:t>
          </a:r>
          <a:r>
            <a:rPr lang="en-US" dirty="0">
              <a:latin typeface="Arial" panose="020B0604020202020204" pitchFamily="34" charset="0"/>
              <a:cs typeface="Arial" panose="020B0604020202020204" pitchFamily="34" charset="0"/>
            </a:rPr>
            <a:t> pe </a:t>
          </a:r>
          <a:r>
            <a:rPr lang="en-US" dirty="0" err="1">
              <a:latin typeface="Arial" panose="020B0604020202020204" pitchFamily="34" charset="0"/>
              <a:cs typeface="Arial" panose="020B0604020202020204" pitchFamily="34" charset="0"/>
            </a:rPr>
            <a:t>grupuri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vulnerabile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persoane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strămutate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vârstnici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tineri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și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persoane</a:t>
          </a:r>
          <a:r>
            <a:rPr lang="en-US" dirty="0">
              <a:latin typeface="Arial" panose="020B0604020202020204" pitchFamily="34" charset="0"/>
              <a:cs typeface="Arial" panose="020B0604020202020204" pitchFamily="34" charset="0"/>
            </a:rPr>
            <a:t> cu </a:t>
          </a:r>
          <a:r>
            <a:rPr lang="en-US" dirty="0" err="1">
              <a:latin typeface="Arial" panose="020B0604020202020204" pitchFamily="34" charset="0"/>
              <a:cs typeface="Arial" panose="020B0604020202020204" pitchFamily="34" charset="0"/>
            </a:rPr>
            <a:t>risc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ridicat</a:t>
          </a:r>
          <a:r>
            <a:rPr lang="en-US" dirty="0">
              <a:latin typeface="Arial" panose="020B0604020202020204" pitchFamily="34" charset="0"/>
              <a:cs typeface="Arial" panose="020B0604020202020204" pitchFamily="34" charset="0"/>
            </a:rPr>
            <a:t>.</a:t>
          </a:r>
          <a:r>
            <a:rPr>
              <a:latin typeface="Arial" panose="020B0604020202020204" pitchFamily="34" charset="0"/>
              <a:cs typeface="Arial" panose="020B0604020202020204" pitchFamily="34" charset="0"/>
            </a:rPr>
            <a:t/>
          </a:r>
          <a:endParaRPr>
            <a:latin typeface="Arial" panose="020B0604020202020204" pitchFamily="34" charset="0"/>
            <a:cs typeface="Arial" panose="020B0604020202020204" pitchFamily="34" charset="0"/>
          </a:endParaRPr>
        </a:p>
      </dgm:t>
    </dgm:pt>
    <dgm:pt modelId="{9959D761-DB14-4B7A-9B4A-A4DAB628975E}" cxnId="{F0735686-9766-4E63-9F7B-6C893A941B55}" type="parTrans">
      <dgm:prSet/>
      <dgm:spPr/>
      <dgm:t>
        <a:bodyPr/>
        <a:lstStyle/>
        <a:p>
          <a:endParaRPr lang="en-US"/>
        </a:p>
      </dgm:t>
    </dgm:pt>
    <dgm:pt modelId="{E24E7C30-AA81-47AB-B826-F49D090FC318}" cxnId="{F0735686-9766-4E63-9F7B-6C893A941B55}" type="sibTrans">
      <dgm:prSet/>
      <dgm:spPr/>
      <dgm:t>
        <a:bodyPr/>
        <a:lstStyle/>
        <a:p>
          <a:endParaRPr lang="en-US"/>
        </a:p>
      </dgm:t>
    </dgm:pt>
    <dgm:pt modelId="{E50584FE-0582-4BBB-B5B5-61A872E8C1A9}">
      <dgm:prSet phldr="0" custT="0"/>
      <dgm:spPr/>
      <dgm:t>
        <a:bodyPr vert="horz" wrap="square"/>
        <a:p>
          <a:pPr algn="just">
            <a:lnSpc>
              <a:spcPct val="100000"/>
            </a:lnSpc>
            <a:spcBef>
              <a:spcPct val="0"/>
            </a:spcBef>
            <a:spcAft>
              <a:spcPct val="35000"/>
            </a:spcAft>
          </a:pPr>
          <a:r>
            <a:rPr lang="en-US" b="1" dirty="0">
              <a:latin typeface="Arial" panose="020B0604020202020204" pitchFamily="34" charset="0"/>
              <a:cs typeface="Arial" panose="020B0604020202020204" pitchFamily="34" charset="0"/>
            </a:rPr>
            <a:t>Prim </a:t>
          </a:r>
          <a:r>
            <a:rPr lang="en-US" b="1" dirty="0" err="1">
              <a:latin typeface="Arial" panose="020B0604020202020204" pitchFamily="34" charset="0"/>
              <a:cs typeface="Arial" panose="020B0604020202020204" pitchFamily="34" charset="0"/>
            </a:rPr>
            <a:t>ajutor</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și</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prevenție</a:t>
          </a:r>
          <a:r>
            <a:rPr lang="en-US" b="1"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Au </a:t>
          </a:r>
          <a:r>
            <a:rPr lang="en-US" dirty="0" err="1">
              <a:latin typeface="Arial" panose="020B0604020202020204" pitchFamily="34" charset="0"/>
              <a:cs typeface="Arial" panose="020B0604020202020204" pitchFamily="34" charset="0"/>
            </a:rPr>
            <a:t>fost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organizate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instruiri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în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școli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instituții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publice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și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centre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pentru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refugiați</a:t>
          </a:r>
          <a:r>
            <a:rPr lang="en-US" dirty="0">
              <a:latin typeface="Arial" panose="020B0604020202020204" pitchFamily="34" charset="0"/>
              <a:cs typeface="Arial" panose="020B0604020202020204" pitchFamily="34" charset="0"/>
            </a:rPr>
            <a:t>. SCRM a </a:t>
          </a:r>
          <a:r>
            <a:rPr lang="en-US" dirty="0" err="1">
              <a:latin typeface="Arial" panose="020B0604020202020204" pitchFamily="34" charset="0"/>
              <a:cs typeface="Arial" panose="020B0604020202020204" pitchFamily="34" charset="0"/>
            </a:rPr>
            <a:t>lansat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proiectul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Generația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primului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ajutor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și</a:t>
          </a:r>
          <a:r>
            <a:rPr lang="en-US" dirty="0">
              <a:latin typeface="Arial" panose="020B0604020202020204" pitchFamily="34" charset="0"/>
              <a:cs typeface="Arial" panose="020B0604020202020204" pitchFamily="34" charset="0"/>
            </a:rPr>
            <a:t> a </a:t>
          </a:r>
          <a:r>
            <a:rPr lang="en-US" dirty="0" err="1">
              <a:latin typeface="Arial" panose="020B0604020202020204" pitchFamily="34" charset="0"/>
              <a:cs typeface="Arial" panose="020B0604020202020204" pitchFamily="34" charset="0"/>
            </a:rPr>
            <a:t>instruit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peste</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35</a:t>
          </a:r>
          <a:r>
            <a:rPr lang="en-US" dirty="0">
              <a:latin typeface="Arial" panose="020B0604020202020204" pitchFamily="34" charset="0"/>
              <a:cs typeface="Arial" panose="020B0604020202020204" pitchFamily="34" charset="0"/>
            </a:rPr>
            <a:t>0 de </a:t>
          </a:r>
          <a:r>
            <a:rPr lang="en-US" dirty="0" err="1">
              <a:latin typeface="Arial" panose="020B0604020202020204" pitchFamily="34" charset="0"/>
              <a:cs typeface="Arial" panose="020B0604020202020204" pitchFamily="34" charset="0"/>
            </a:rPr>
            <a:t>persoane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inclusiv</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în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penitenciare</a:t>
          </a:r>
          <a:r>
            <a:rPr lang="en-US" dirty="0">
              <a:latin typeface="Arial" panose="020B0604020202020204" pitchFamily="34" charset="0"/>
              <a:cs typeface="Arial" panose="020B0604020202020204" pitchFamily="34" charset="0"/>
            </a:rPr>
            <a:t> pentru minori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și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în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rândul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personalului</a:t>
          </a:r>
          <a:r>
            <a:rPr lang="en-US" dirty="0">
              <a:latin typeface="Arial" panose="020B0604020202020204" pitchFamily="34" charset="0"/>
              <a:cs typeface="Arial" panose="020B0604020202020204" pitchFamily="34" charset="0"/>
            </a:rPr>
            <a:t> didactic. </a:t>
          </a:r>
          <a:r>
            <a:rPr lang="en-US" dirty="0" err="1">
              <a:latin typeface="Arial" panose="020B0604020202020204" pitchFamily="34" charset="0"/>
              <a:cs typeface="Arial" panose="020B0604020202020204" pitchFamily="34" charset="0"/>
            </a:rPr>
            <a:t>Campaniile</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conștientizare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privind</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stilul</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viață</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sănătos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și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riscurile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consumului</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alcool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și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tutun</a:t>
          </a:r>
          <a:r>
            <a:rPr lang="en-US" dirty="0">
              <a:latin typeface="Arial" panose="020B0604020202020204" pitchFamily="34" charset="0"/>
              <a:cs typeface="Arial" panose="020B0604020202020204" pitchFamily="34" charset="0"/>
            </a:rPr>
            <a:t> au </a:t>
          </a:r>
          <a:r>
            <a:rPr lang="en-US" dirty="0" err="1">
              <a:latin typeface="Arial" panose="020B0604020202020204" pitchFamily="34" charset="0"/>
              <a:cs typeface="Arial" panose="020B0604020202020204" pitchFamily="34" charset="0"/>
            </a:rPr>
            <a:t>fost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derulate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în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mai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multe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filiale</a:t>
          </a:r>
          <a:r>
            <a:rPr lang="en-US" dirty="0">
              <a:latin typeface="Arial" panose="020B0604020202020204" pitchFamily="34" charset="0"/>
              <a:cs typeface="Arial" panose="020B0604020202020204" pitchFamily="34" charset="0"/>
            </a:rPr>
            <a:t>.</a:t>
          </a:r>
          <a:r>
            <a:rPr>
              <a:latin typeface="Arial" panose="020B0604020202020204" pitchFamily="34" charset="0"/>
              <a:cs typeface="Arial" panose="020B0604020202020204" pitchFamily="34" charset="0"/>
            </a:rPr>
            <a:t/>
          </a:r>
          <a:endParaRPr>
            <a:latin typeface="Arial" panose="020B0604020202020204" pitchFamily="34" charset="0"/>
            <a:cs typeface="Arial" panose="020B0604020202020204" pitchFamily="34" charset="0"/>
          </a:endParaRPr>
        </a:p>
      </dgm:t>
    </dgm:pt>
    <dgm:pt modelId="{700B17DB-1CD3-4149-84D3-C57A39D08AE7}" cxnId="{51F95F9A-821A-4FD0-A99A-32F46D1527C9}" type="parTrans">
      <dgm:prSet/>
      <dgm:spPr/>
      <dgm:t>
        <a:bodyPr/>
        <a:lstStyle/>
        <a:p>
          <a:endParaRPr lang="en-US"/>
        </a:p>
      </dgm:t>
    </dgm:pt>
    <dgm:pt modelId="{55F1AC13-50AA-48E9-A6DB-B1BE531AEE10}" cxnId="{51F95F9A-821A-4FD0-A99A-32F46D1527C9}" type="sibTrans">
      <dgm:prSet/>
      <dgm:spPr/>
      <dgm:t>
        <a:bodyPr/>
        <a:lstStyle/>
        <a:p>
          <a:endParaRPr lang="en-US"/>
        </a:p>
      </dgm:t>
    </dgm:pt>
    <dgm:pt modelId="{578E88F5-CB2A-4DF2-B7E1-6C9F38D63CFA}">
      <dgm:prSet phldr="0" custT="0"/>
      <dgm:spPr/>
      <dgm:t>
        <a:bodyPr vert="horz" wrap="square"/>
        <a:p>
          <a:pPr algn="just">
            <a:lnSpc>
              <a:spcPct val="100000"/>
            </a:lnSpc>
            <a:spcBef>
              <a:spcPct val="0"/>
            </a:spcBef>
            <a:spcAft>
              <a:spcPct val="35000"/>
            </a:spcAft>
          </a:pPr>
          <a:r>
            <a:rPr lang="en-US"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Asistență</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psihosocială</a:t>
          </a:r>
          <a:r>
            <a:rPr lang="en-US" b="1"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SCRM a </a:t>
          </a:r>
          <a:r>
            <a:rPr lang="en-US" dirty="0" err="1">
              <a:latin typeface="Arial" panose="020B0604020202020204" pitchFamily="34" charset="0"/>
              <a:cs typeface="Arial" panose="020B0604020202020204" pitchFamily="34" charset="0"/>
            </a:rPr>
            <a:t>extins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programul</a:t>
          </a:r>
          <a:r>
            <a:rPr lang="en-US" dirty="0">
              <a:latin typeface="Arial" panose="020B0604020202020204" pitchFamily="34" charset="0"/>
              <a:cs typeface="Arial" panose="020B0604020202020204" pitchFamily="34" charset="0"/>
            </a:rPr>
            <a:t> de Prim </a:t>
          </a:r>
          <a:r>
            <a:rPr lang="en-US" dirty="0" err="1">
              <a:latin typeface="Arial" panose="020B0604020202020204" pitchFamily="34" charset="0"/>
              <a:cs typeface="Arial" panose="020B0604020202020204" pitchFamily="34" charset="0"/>
            </a:rPr>
            <a:t>Ajutor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Psihologic</a:t>
          </a:r>
          <a:r>
            <a:rPr lang="en-US" dirty="0">
              <a:latin typeface="Arial" panose="020B0604020202020204" pitchFamily="34" charset="0"/>
              <a:cs typeface="Arial" panose="020B0604020202020204" pitchFamily="34" charset="0"/>
            </a:rPr>
            <a:t> (PFA), </a:t>
          </a:r>
          <a:r>
            <a:rPr lang="en-US" dirty="0" err="1">
              <a:latin typeface="Arial" panose="020B0604020202020204" pitchFamily="34" charset="0"/>
              <a:cs typeface="Arial" panose="020B0604020202020204" pitchFamily="34" charset="0"/>
            </a:rPr>
            <a:t>instruind</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peste</a:t>
          </a:r>
          <a:r>
            <a:rPr lang="en-US" dirty="0">
              <a:latin typeface="Arial" panose="020B0604020202020204" pitchFamily="34" charset="0"/>
              <a:cs typeface="Arial" panose="020B0604020202020204" pitchFamily="34" charset="0"/>
            </a:rPr>
            <a:t> 100 de </a:t>
          </a:r>
          <a:r>
            <a:rPr lang="en-US" dirty="0" err="1">
              <a:latin typeface="Arial" panose="020B0604020202020204" pitchFamily="34" charset="0"/>
              <a:cs typeface="Arial" panose="020B0604020202020204" pitchFamily="34" charset="0"/>
            </a:rPr>
            <a:t>voluntari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și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angajați</a:t>
          </a:r>
          <a:r>
            <a:rPr lang="en-US" dirty="0">
              <a:latin typeface="Arial" panose="020B0604020202020204" pitchFamily="34" charset="0"/>
              <a:cs typeface="Arial" panose="020B0604020202020204" pitchFamily="34" charset="0"/>
            </a:rPr>
            <a:t>. A </a:t>
          </a:r>
          <a:r>
            <a:rPr lang="en-US" dirty="0" err="1">
              <a:latin typeface="Arial" panose="020B0604020202020204" pitchFamily="34" charset="0"/>
              <a:cs typeface="Arial" panose="020B0604020202020204" pitchFamily="34" charset="0"/>
            </a:rPr>
            <a:t>fost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lansată</a:t>
          </a:r>
          <a:r>
            <a:rPr lang="en-US" dirty="0">
              <a:latin typeface="Arial" panose="020B0604020202020204" pitchFamily="34" charset="0"/>
              <a:cs typeface="Arial" panose="020B0604020202020204" pitchFamily="34" charset="0"/>
            </a:rPr>
            <a:t> o </a:t>
          </a:r>
          <a:r>
            <a:rPr lang="en-US" dirty="0" err="1">
              <a:latin typeface="Arial" panose="020B0604020202020204" pitchFamily="34" charset="0"/>
              <a:cs typeface="Arial" panose="020B0604020202020204" pitchFamily="34" charset="0"/>
            </a:rPr>
            <a:t>linie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telefonică</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sprijin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psihologic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operată</a:t>
          </a:r>
          <a:r>
            <a:rPr lang="en-US" dirty="0">
              <a:latin typeface="Arial" panose="020B0604020202020204" pitchFamily="34" charset="0"/>
              <a:cs typeface="Arial" panose="020B0604020202020204" pitchFamily="34" charset="0"/>
            </a:rPr>
            <a:t> de personal </a:t>
          </a:r>
          <a:r>
            <a:rPr lang="en-US" dirty="0" err="1">
              <a:latin typeface="Arial" panose="020B0604020202020204" pitchFamily="34" charset="0"/>
              <a:cs typeface="Arial" panose="020B0604020202020204" pitchFamily="34" charset="0"/>
            </a:rPr>
            <a:t>instruit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și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promovată</a:t>
          </a:r>
          <a:r>
            <a:rPr lang="en-US" dirty="0">
              <a:latin typeface="Arial" panose="020B0604020202020204" pitchFamily="34" charset="0"/>
              <a:cs typeface="Arial" panose="020B0604020202020204" pitchFamily="34" charset="0"/>
            </a:rPr>
            <a:t> la </a:t>
          </a:r>
          <a:r>
            <a:rPr lang="en-US" dirty="0" err="1">
              <a:latin typeface="Arial" panose="020B0604020202020204" pitchFamily="34" charset="0"/>
              <a:cs typeface="Arial" panose="020B0604020202020204" pitchFamily="34" charset="0"/>
            </a:rPr>
            <a:t>nivel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național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pentru</a:t>
          </a:r>
          <a:r>
            <a:rPr lang="en-US" dirty="0">
              <a:latin typeface="Arial" panose="020B0604020202020204" pitchFamily="34" charset="0"/>
              <a:cs typeface="Arial" panose="020B0604020202020204" pitchFamily="34" charset="0"/>
            </a:rPr>
            <a:t> a </a:t>
          </a:r>
          <a:r>
            <a:rPr lang="en-US" dirty="0" err="1">
              <a:latin typeface="Arial" panose="020B0604020202020204" pitchFamily="34" charset="0"/>
              <a:cs typeface="Arial" panose="020B0604020202020204" pitchFamily="34" charset="0"/>
            </a:rPr>
            <a:t>sprijini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persoanele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afectate</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stres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traume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sau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criză</a:t>
          </a:r>
          <a:r>
            <a:rPr lang="en-US" dirty="0">
              <a:latin typeface="Arial" panose="020B0604020202020204" pitchFamily="34" charset="0"/>
              <a:cs typeface="Arial" panose="020B0604020202020204" pitchFamily="34" charset="0"/>
            </a:rPr>
            <a:t>.</a:t>
          </a:r>
          <a:r>
            <a:rPr>
              <a:latin typeface="Arial" panose="020B0604020202020204" pitchFamily="34" charset="0"/>
              <a:cs typeface="Arial" panose="020B0604020202020204" pitchFamily="34" charset="0"/>
            </a:rPr>
            <a:t/>
          </a:r>
          <a:endParaRPr>
            <a:latin typeface="Arial" panose="020B0604020202020204" pitchFamily="34" charset="0"/>
            <a:cs typeface="Arial" panose="020B0604020202020204" pitchFamily="34" charset="0"/>
          </a:endParaRPr>
        </a:p>
      </dgm:t>
    </dgm:pt>
    <dgm:pt modelId="{49D21120-0717-42E1-9D36-E7917C650DC7}" cxnId="{09112232-A710-4D51-882E-64C0A67B341C}" type="parTrans">
      <dgm:prSet/>
      <dgm:spPr/>
      <dgm:t>
        <a:bodyPr/>
        <a:lstStyle/>
        <a:p>
          <a:endParaRPr lang="en-US"/>
        </a:p>
      </dgm:t>
    </dgm:pt>
    <dgm:pt modelId="{D886378D-5174-46EF-B956-AC9558C1A9B0}" cxnId="{09112232-A710-4D51-882E-64C0A67B341C}" type="sibTrans">
      <dgm:prSet/>
      <dgm:spPr/>
      <dgm:t>
        <a:bodyPr/>
        <a:lstStyle/>
        <a:p>
          <a:endParaRPr lang="en-US"/>
        </a:p>
      </dgm:t>
    </dgm:pt>
    <dgm:pt modelId="{CFD5EAA3-B496-41AF-A7D6-2B62C064DD1B}" type="pres">
      <dgm:prSet presAssocID="{F1B444A9-3AFA-4100-AFBE-073CD1150955}" presName="vert0" presStyleCnt="0">
        <dgm:presLayoutVars>
          <dgm:dir/>
          <dgm:animOne val="branch"/>
          <dgm:animLvl val="lvl"/>
        </dgm:presLayoutVars>
      </dgm:prSet>
      <dgm:spPr/>
    </dgm:pt>
    <dgm:pt modelId="{CDB929F8-42C5-4D21-A869-55157183A1A8}" type="pres">
      <dgm:prSet presAssocID="{A819A2FF-75F2-4D90-A7D8-22CC0EAC1FB0}" presName="thickLine" presStyleLbl="alignNode1" presStyleIdx="0" presStyleCnt="3"/>
      <dgm:spPr/>
    </dgm:pt>
    <dgm:pt modelId="{54825FE6-4D0D-4E80-9C71-0E0BB39A6027}" type="pres">
      <dgm:prSet presAssocID="{A819A2FF-75F2-4D90-A7D8-22CC0EAC1FB0}" presName="horz1" presStyleCnt="0"/>
      <dgm:spPr/>
    </dgm:pt>
    <dgm:pt modelId="{5DA28DFF-253A-4A7A-BAC0-BE0BA2D4E3CC}" type="pres">
      <dgm:prSet presAssocID="{A819A2FF-75F2-4D90-A7D8-22CC0EAC1FB0}" presName="tx1" presStyleLbl="revTx" presStyleIdx="0" presStyleCnt="3"/>
      <dgm:spPr/>
    </dgm:pt>
    <dgm:pt modelId="{23DCF062-A009-40FB-BD90-4CED96D2E218}" type="pres">
      <dgm:prSet presAssocID="{A819A2FF-75F2-4D90-A7D8-22CC0EAC1FB0}" presName="vert1" presStyleCnt="0"/>
      <dgm:spPr/>
    </dgm:pt>
    <dgm:pt modelId="{53BA64E9-211A-490C-95F1-6F93BAA9FCBD}" type="pres">
      <dgm:prSet presAssocID="{E50584FE-0582-4BBB-B5B5-61A872E8C1A9}" presName="thickLine" presStyleLbl="alignNode1" presStyleIdx="1" presStyleCnt="3"/>
      <dgm:spPr/>
    </dgm:pt>
    <dgm:pt modelId="{EDB69D66-AA21-4428-92B5-39DAD40AFB5C}" type="pres">
      <dgm:prSet presAssocID="{E50584FE-0582-4BBB-B5B5-61A872E8C1A9}" presName="horz1" presStyleCnt="0"/>
      <dgm:spPr/>
    </dgm:pt>
    <dgm:pt modelId="{A812E09F-F48C-41CE-AEB1-490B47C7A48D}" type="pres">
      <dgm:prSet presAssocID="{E50584FE-0582-4BBB-B5B5-61A872E8C1A9}" presName="tx1" presStyleLbl="revTx" presStyleIdx="1" presStyleCnt="3"/>
      <dgm:spPr/>
    </dgm:pt>
    <dgm:pt modelId="{278531A9-EAB9-4971-8030-7D1D4C3312A8}" type="pres">
      <dgm:prSet presAssocID="{E50584FE-0582-4BBB-B5B5-61A872E8C1A9}" presName="vert1" presStyleCnt="0"/>
      <dgm:spPr/>
    </dgm:pt>
    <dgm:pt modelId="{15955BB9-AF1E-4CD1-8B1B-EFFD13125463}" type="pres">
      <dgm:prSet presAssocID="{578E88F5-CB2A-4DF2-B7E1-6C9F38D63CFA}" presName="thickLine" presStyleLbl="alignNode1" presStyleIdx="2" presStyleCnt="3"/>
      <dgm:spPr/>
    </dgm:pt>
    <dgm:pt modelId="{C3F74FEA-7CF4-4901-AAC7-04D7440839A4}" type="pres">
      <dgm:prSet presAssocID="{578E88F5-CB2A-4DF2-B7E1-6C9F38D63CFA}" presName="horz1" presStyleCnt="0"/>
      <dgm:spPr/>
    </dgm:pt>
    <dgm:pt modelId="{D66C0939-C4C1-48B1-9D3A-24DDCA4795FB}" type="pres">
      <dgm:prSet presAssocID="{578E88F5-CB2A-4DF2-B7E1-6C9F38D63CFA}" presName="tx1" presStyleLbl="revTx" presStyleIdx="2" presStyleCnt="3"/>
      <dgm:spPr/>
    </dgm:pt>
    <dgm:pt modelId="{115FB7B2-6452-4D2C-9F84-C3E62A471567}" type="pres">
      <dgm:prSet presAssocID="{578E88F5-CB2A-4DF2-B7E1-6C9F38D63CFA}" presName="vert1" presStyleCnt="0"/>
      <dgm:spPr/>
    </dgm:pt>
  </dgm:ptLst>
  <dgm:cxnLst>
    <dgm:cxn modelId="{F0735686-9766-4E63-9F7B-6C893A941B55}" srcId="{F1B444A9-3AFA-4100-AFBE-073CD1150955}" destId="{A819A2FF-75F2-4D90-A7D8-22CC0EAC1FB0}" srcOrd="0" destOrd="0" parTransId="{9959D761-DB14-4B7A-9B4A-A4DAB628975E}" sibTransId="{E24E7C30-AA81-47AB-B826-F49D090FC318}"/>
    <dgm:cxn modelId="{51F95F9A-821A-4FD0-A99A-32F46D1527C9}" srcId="{F1B444A9-3AFA-4100-AFBE-073CD1150955}" destId="{E50584FE-0582-4BBB-B5B5-61A872E8C1A9}" srcOrd="1" destOrd="0" parTransId="{700B17DB-1CD3-4149-84D3-C57A39D08AE7}" sibTransId="{55F1AC13-50AA-48E9-A6DB-B1BE531AEE10}"/>
    <dgm:cxn modelId="{09112232-A710-4D51-882E-64C0A67B341C}" srcId="{F1B444A9-3AFA-4100-AFBE-073CD1150955}" destId="{578E88F5-CB2A-4DF2-B7E1-6C9F38D63CFA}" srcOrd="2" destOrd="0" parTransId="{49D21120-0717-42E1-9D36-E7917C650DC7}" sibTransId="{D886378D-5174-46EF-B956-AC9558C1A9B0}"/>
    <dgm:cxn modelId="{505DE16B-40BF-41D1-97CE-DA5689169EF0}" type="presOf" srcId="{F1B444A9-3AFA-4100-AFBE-073CD1150955}" destId="{CFD5EAA3-B496-41AF-A7D6-2B62C064DD1B}" srcOrd="0" destOrd="0" presId="urn:microsoft.com/office/officeart/2008/layout/LinedList"/>
    <dgm:cxn modelId="{D226A37A-69CD-43F5-92F3-15ADC05133AF}" type="presParOf" srcId="{CFD5EAA3-B496-41AF-A7D6-2B62C064DD1B}" destId="{CDB929F8-42C5-4D21-A869-55157183A1A8}" srcOrd="0" destOrd="0" presId="urn:microsoft.com/office/officeart/2008/layout/LinedList"/>
    <dgm:cxn modelId="{C0A2C5E4-21EB-434C-A90C-AAF4B8DB79D4}" type="presParOf" srcId="{CFD5EAA3-B496-41AF-A7D6-2B62C064DD1B}" destId="{54825FE6-4D0D-4E80-9C71-0E0BB39A6027}" srcOrd="1" destOrd="0" presId="urn:microsoft.com/office/officeart/2008/layout/LinedList"/>
    <dgm:cxn modelId="{20663323-6356-4B8B-921E-5C13A57CA4A7}" type="presParOf" srcId="{54825FE6-4D0D-4E80-9C71-0E0BB39A6027}" destId="{5DA28DFF-253A-4A7A-BAC0-BE0BA2D4E3CC}" srcOrd="0" destOrd="1" presId="urn:microsoft.com/office/officeart/2008/layout/LinedList"/>
    <dgm:cxn modelId="{EF39760A-80E8-48B5-8406-D7E3DF30FBEC}" type="presOf" srcId="{A819A2FF-75F2-4D90-A7D8-22CC0EAC1FB0}" destId="{5DA28DFF-253A-4A7A-BAC0-BE0BA2D4E3CC}" srcOrd="0" destOrd="0" presId="urn:microsoft.com/office/officeart/2008/layout/LinedList"/>
    <dgm:cxn modelId="{4D09E01C-418F-4738-B861-8C9E1708C41F}" type="presParOf" srcId="{54825FE6-4D0D-4E80-9C71-0E0BB39A6027}" destId="{23DCF062-A009-40FB-BD90-4CED96D2E218}" srcOrd="1" destOrd="1" presId="urn:microsoft.com/office/officeart/2008/layout/LinedList"/>
    <dgm:cxn modelId="{E7A90C81-5C60-46FE-B866-ABACB1935F3F}" type="presParOf" srcId="{CFD5EAA3-B496-41AF-A7D6-2B62C064DD1B}" destId="{53BA64E9-211A-490C-95F1-6F93BAA9FCBD}" srcOrd="2" destOrd="0" presId="urn:microsoft.com/office/officeart/2008/layout/LinedList"/>
    <dgm:cxn modelId="{6FDC69A8-982F-4C9F-8E2E-9C4E80083B58}" type="presParOf" srcId="{CFD5EAA3-B496-41AF-A7D6-2B62C064DD1B}" destId="{EDB69D66-AA21-4428-92B5-39DAD40AFB5C}" srcOrd="3" destOrd="0" presId="urn:microsoft.com/office/officeart/2008/layout/LinedList"/>
    <dgm:cxn modelId="{4D4FDCAD-5F45-4840-89C8-C821FEE94B17}" type="presParOf" srcId="{EDB69D66-AA21-4428-92B5-39DAD40AFB5C}" destId="{A812E09F-F48C-41CE-AEB1-490B47C7A48D}" srcOrd="0" destOrd="3" presId="urn:microsoft.com/office/officeart/2008/layout/LinedList"/>
    <dgm:cxn modelId="{47817527-122B-4D21-A072-DFF7BAA5096A}" type="presOf" srcId="{E50584FE-0582-4BBB-B5B5-61A872E8C1A9}" destId="{A812E09F-F48C-41CE-AEB1-490B47C7A48D}" srcOrd="0" destOrd="0" presId="urn:microsoft.com/office/officeart/2008/layout/LinedList"/>
    <dgm:cxn modelId="{2338C4B4-ED06-4739-8DBF-7156B6733254}" type="presParOf" srcId="{EDB69D66-AA21-4428-92B5-39DAD40AFB5C}" destId="{278531A9-EAB9-4971-8030-7D1D4C3312A8}" srcOrd="1" destOrd="3" presId="urn:microsoft.com/office/officeart/2008/layout/LinedList"/>
    <dgm:cxn modelId="{8C0C1FFC-8F42-4304-96A3-F99CC2B607DF}" type="presParOf" srcId="{CFD5EAA3-B496-41AF-A7D6-2B62C064DD1B}" destId="{15955BB9-AF1E-4CD1-8B1B-EFFD13125463}" srcOrd="4" destOrd="0" presId="urn:microsoft.com/office/officeart/2008/layout/LinedList"/>
    <dgm:cxn modelId="{A5C51D72-36F1-43A2-99D2-760BCB45AE27}" type="presParOf" srcId="{CFD5EAA3-B496-41AF-A7D6-2B62C064DD1B}" destId="{C3F74FEA-7CF4-4901-AAC7-04D7440839A4}" srcOrd="5" destOrd="0" presId="urn:microsoft.com/office/officeart/2008/layout/LinedList"/>
    <dgm:cxn modelId="{6EC28900-2D61-41CA-8A91-968E123BF394}" type="presParOf" srcId="{C3F74FEA-7CF4-4901-AAC7-04D7440839A4}" destId="{D66C0939-C4C1-48B1-9D3A-24DDCA4795FB}" srcOrd="0" destOrd="5" presId="urn:microsoft.com/office/officeart/2008/layout/LinedList"/>
    <dgm:cxn modelId="{C1FD762C-FFB3-4AA6-AC1F-F2D6BE28C4E6}" type="presOf" srcId="{578E88F5-CB2A-4DF2-B7E1-6C9F38D63CFA}" destId="{D66C0939-C4C1-48B1-9D3A-24DDCA4795FB}" srcOrd="0" destOrd="0" presId="urn:microsoft.com/office/officeart/2008/layout/LinedList"/>
    <dgm:cxn modelId="{B78B3365-0D00-45A8-9B87-63D2302446AC}" type="presParOf" srcId="{C3F74FEA-7CF4-4901-AAC7-04D7440839A4}" destId="{115FB7B2-6452-4D2C-9F84-C3E62A471567}" srcOrd="1" destOrd="5"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71DE442-1AA0-438B-9E06-52A722D41286}" type="doc">
      <dgm:prSet loTypeId="urn:microsoft.com/office/officeart/2005/8/layout/process4" loCatId="process" qsTypeId="urn:microsoft.com/office/officeart/2005/8/quickstyle/simple1" qsCatId="simple" csTypeId="urn:microsoft.com/office/officeart/2005/8/colors/colorful1" csCatId="colorful"/>
      <dgm:spPr/>
      <dgm:t>
        <a:bodyPr/>
        <a:lstStyle/>
        <a:p>
          <a:endParaRPr lang="en-US"/>
        </a:p>
      </dgm:t>
    </dgm:pt>
    <dgm:pt modelId="{32DE1956-96A9-4EDC-BB38-1BCBB60BF777}">
      <dgm:prSet custT="1"/>
      <dgm:spPr/>
      <dgm:t>
        <a:bodyPr/>
        <a:lstStyle/>
        <a:p>
          <a:pPr algn="just"/>
          <a:r>
            <a:rPr lang="en-US" sz="1400" dirty="0"/>
            <a:t>Unity Hub-</a:t>
          </a:r>
          <a:r>
            <a:rPr lang="en-US" sz="1400" dirty="0" err="1"/>
            <a:t>ul</a:t>
          </a:r>
          <a:r>
            <a:rPr lang="en-US" sz="1400" dirty="0"/>
            <a:t> din </a:t>
          </a:r>
          <a:r>
            <a:rPr lang="en-US" sz="1400" dirty="0" err="1"/>
            <a:t>Fălești</a:t>
          </a:r>
          <a:r>
            <a:rPr lang="en-US" sz="1400" dirty="0"/>
            <a:t> a </a:t>
          </a:r>
          <a:r>
            <a:rPr lang="en-US" sz="1400" dirty="0" err="1"/>
            <a:t>servit</a:t>
          </a:r>
          <a:r>
            <a:rPr lang="en-US" sz="1400" dirty="0"/>
            <a:t> </a:t>
          </a:r>
          <a:r>
            <a:rPr lang="en-US" sz="1400" dirty="0" err="1"/>
            <a:t>peste</a:t>
          </a:r>
          <a:r>
            <a:rPr lang="en-US" sz="1400" dirty="0"/>
            <a:t> 800 de </a:t>
          </a:r>
          <a:r>
            <a:rPr lang="en-US" sz="1400" dirty="0" err="1"/>
            <a:t>beneficiari</a:t>
          </a:r>
          <a:r>
            <a:rPr lang="en-US" sz="1400" dirty="0"/>
            <a:t> </a:t>
          </a:r>
          <a:r>
            <a:rPr lang="en-US" sz="1400" dirty="0" err="1"/>
            <a:t>între</a:t>
          </a:r>
          <a:r>
            <a:rPr lang="en-US" sz="1400" dirty="0"/>
            <a:t> </a:t>
          </a:r>
          <a:r>
            <a:rPr lang="en-US" sz="1400" dirty="0" err="1"/>
            <a:t>iulie-noiembrie</a:t>
          </a:r>
          <a:r>
            <a:rPr lang="en-US" sz="1400" dirty="0"/>
            <a:t>, </a:t>
          </a:r>
          <a:r>
            <a:rPr lang="en-US" sz="1400" dirty="0" err="1"/>
            <a:t>iar</a:t>
          </a:r>
          <a:r>
            <a:rPr lang="en-US" sz="1400" dirty="0"/>
            <a:t> </a:t>
          </a:r>
          <a:r>
            <a:rPr lang="en-US" sz="1400" dirty="0" err="1"/>
            <a:t>cel</a:t>
          </a:r>
          <a:r>
            <a:rPr lang="en-US" sz="1400" dirty="0"/>
            <a:t> din </a:t>
          </a:r>
          <a:r>
            <a:rPr lang="en-US" sz="1400" dirty="0" err="1"/>
            <a:t>Bălți</a:t>
          </a:r>
          <a:r>
            <a:rPr lang="en-US" sz="1400" dirty="0"/>
            <a:t> a </a:t>
          </a:r>
          <a:r>
            <a:rPr lang="en-US" sz="1400" dirty="0" err="1"/>
            <a:t>devenit</a:t>
          </a:r>
          <a:r>
            <a:rPr lang="en-US" sz="1400" dirty="0"/>
            <a:t> o </a:t>
          </a:r>
          <a:r>
            <a:rPr lang="en-US" sz="1400" dirty="0" err="1"/>
            <a:t>platformă</a:t>
          </a:r>
          <a:r>
            <a:rPr lang="en-US" sz="1400" dirty="0"/>
            <a:t> </a:t>
          </a:r>
          <a:r>
            <a:rPr lang="en-US" sz="1400" dirty="0" err="1"/>
            <a:t>esențială</a:t>
          </a:r>
          <a:r>
            <a:rPr lang="en-US" sz="1400" dirty="0"/>
            <a:t> </a:t>
          </a:r>
          <a:r>
            <a:rPr lang="en-US" sz="1400" dirty="0" err="1"/>
            <a:t>pentru</a:t>
          </a:r>
          <a:r>
            <a:rPr lang="en-US" sz="1400" dirty="0"/>
            <a:t> </a:t>
          </a:r>
          <a:r>
            <a:rPr lang="en-US" sz="1400" dirty="0" err="1"/>
            <a:t>integrare</a:t>
          </a:r>
          <a:r>
            <a:rPr lang="en-US" sz="1400" dirty="0"/>
            <a:t> </a:t>
          </a:r>
          <a:r>
            <a:rPr lang="en-US" sz="1400" dirty="0" err="1"/>
            <a:t>și</a:t>
          </a:r>
          <a:r>
            <a:rPr lang="en-US" sz="1400" dirty="0"/>
            <a:t> </a:t>
          </a:r>
          <a:r>
            <a:rPr lang="en-US" sz="1400" dirty="0" err="1"/>
            <a:t>sprijin</a:t>
          </a:r>
          <a:r>
            <a:rPr lang="en-US" sz="1400" dirty="0"/>
            <a:t> </a:t>
          </a:r>
          <a:r>
            <a:rPr lang="en-US" sz="1400" dirty="0" err="1"/>
            <a:t>pentru</a:t>
          </a:r>
          <a:r>
            <a:rPr lang="en-US" sz="1400" dirty="0"/>
            <a:t> </a:t>
          </a:r>
          <a:r>
            <a:rPr lang="en-US" sz="1400" dirty="0" err="1"/>
            <a:t>aprox</a:t>
          </a:r>
          <a:r>
            <a:rPr lang="en-US" sz="1400" dirty="0"/>
            <a:t>. 100 de </a:t>
          </a:r>
          <a:r>
            <a:rPr lang="en-US" sz="1400" dirty="0" err="1"/>
            <a:t>persoane</a:t>
          </a:r>
          <a:r>
            <a:rPr lang="en-US" sz="1400" dirty="0"/>
            <a:t> lunar. La Chișinău s-au </a:t>
          </a:r>
          <a:r>
            <a:rPr lang="en-US" sz="1400" dirty="0" err="1"/>
            <a:t>organizat</a:t>
          </a:r>
          <a:r>
            <a:rPr lang="en-US" sz="1400" dirty="0"/>
            <a:t> </a:t>
          </a:r>
          <a:r>
            <a:rPr lang="en-US" sz="1400" dirty="0" err="1"/>
            <a:t>ateliere</a:t>
          </a:r>
          <a:r>
            <a:rPr lang="en-US" sz="1400" dirty="0"/>
            <a:t> de </a:t>
          </a:r>
          <a:r>
            <a:rPr lang="en-US" sz="1400" dirty="0" err="1"/>
            <a:t>coeziune</a:t>
          </a:r>
          <a:r>
            <a:rPr lang="en-US" sz="1400" dirty="0"/>
            <a:t> </a:t>
          </a:r>
          <a:r>
            <a:rPr lang="en-US" sz="1400" dirty="0" err="1"/>
            <a:t>socială</a:t>
          </a:r>
          <a:r>
            <a:rPr lang="en-US" sz="1400" dirty="0"/>
            <a:t> </a:t>
          </a:r>
          <a:r>
            <a:rPr lang="en-US" sz="1400" dirty="0" err="1"/>
            <a:t>și</a:t>
          </a:r>
          <a:r>
            <a:rPr lang="en-US" sz="1400" dirty="0"/>
            <a:t> </a:t>
          </a:r>
          <a:r>
            <a:rPr lang="en-US" sz="1400" dirty="0" err="1"/>
            <a:t>sesiuni</a:t>
          </a:r>
          <a:r>
            <a:rPr lang="en-US" sz="1400" dirty="0"/>
            <a:t> educative </a:t>
          </a:r>
          <a:r>
            <a:rPr lang="en-US" sz="1400" dirty="0" err="1"/>
            <a:t>pentru</a:t>
          </a:r>
          <a:r>
            <a:rPr lang="en-US" sz="1400" dirty="0"/>
            <a:t> </a:t>
          </a:r>
          <a:r>
            <a:rPr lang="en-US" sz="1400" dirty="0" err="1"/>
            <a:t>copiii</a:t>
          </a:r>
          <a:r>
            <a:rPr lang="en-US" sz="1400" dirty="0"/>
            <a:t> </a:t>
          </a:r>
          <a:r>
            <a:rPr lang="en-US" sz="1400" dirty="0" err="1"/>
            <a:t>refugiați</a:t>
          </a:r>
          <a:r>
            <a:rPr lang="en-US" sz="1400" dirty="0"/>
            <a:t>, </a:t>
          </a:r>
          <a:r>
            <a:rPr lang="en-US" sz="1400" dirty="0" err="1"/>
            <a:t>iar</a:t>
          </a:r>
          <a:r>
            <a:rPr lang="en-US" sz="1400" dirty="0"/>
            <a:t> </a:t>
          </a:r>
          <a:r>
            <a:rPr lang="en-US" sz="1400" dirty="0" err="1"/>
            <a:t>în</a:t>
          </a:r>
          <a:r>
            <a:rPr lang="en-US" sz="1400" dirty="0"/>
            <a:t> Ungheni au </a:t>
          </a:r>
          <a:r>
            <a:rPr lang="en-US" sz="1400" dirty="0" err="1"/>
            <a:t>fost</a:t>
          </a:r>
          <a:r>
            <a:rPr lang="en-US" sz="1400" dirty="0"/>
            <a:t> </a:t>
          </a:r>
          <a:r>
            <a:rPr lang="en-US" sz="1400" dirty="0" err="1"/>
            <a:t>lansate</a:t>
          </a:r>
          <a:r>
            <a:rPr lang="en-US" sz="1400" dirty="0"/>
            <a:t> </a:t>
          </a:r>
          <a:r>
            <a:rPr lang="en-US" sz="1400" dirty="0" err="1"/>
            <a:t>activități</a:t>
          </a:r>
          <a:r>
            <a:rPr lang="en-US" sz="1400" dirty="0"/>
            <a:t> creative </a:t>
          </a:r>
          <a:r>
            <a:rPr lang="en-US" sz="1400" dirty="0" err="1"/>
            <a:t>și</a:t>
          </a:r>
          <a:r>
            <a:rPr lang="en-US" sz="1400" dirty="0"/>
            <a:t> </a:t>
          </a:r>
          <a:r>
            <a:rPr lang="en-US" sz="1400" dirty="0" err="1"/>
            <a:t>educaționale</a:t>
          </a:r>
          <a:r>
            <a:rPr lang="en-US" sz="1400" dirty="0"/>
            <a:t> cu accent pe </a:t>
          </a:r>
          <a:r>
            <a:rPr lang="en-US" sz="1400" dirty="0" err="1"/>
            <a:t>schimb</a:t>
          </a:r>
          <a:r>
            <a:rPr lang="en-US" sz="1400" dirty="0"/>
            <a:t> cultural</a:t>
          </a:r>
          <a:r>
            <a:rPr lang="en-US" sz="1200" dirty="0"/>
            <a:t>.</a:t>
          </a:r>
        </a:p>
      </dgm:t>
    </dgm:pt>
    <dgm:pt modelId="{0AE4F096-3BBD-48E4-AFEF-378D3D12ACD8}" cxnId="{0D66EF8C-77F4-4A4D-9DA4-A1E5C6EDAEF5}" type="parTrans">
      <dgm:prSet/>
      <dgm:spPr/>
      <dgm:t>
        <a:bodyPr/>
        <a:lstStyle/>
        <a:p>
          <a:endParaRPr lang="en-US"/>
        </a:p>
      </dgm:t>
    </dgm:pt>
    <dgm:pt modelId="{683FAA92-DAD7-44DD-80A2-3F98081A22E8}" cxnId="{0D66EF8C-77F4-4A4D-9DA4-A1E5C6EDAEF5}" type="sibTrans">
      <dgm:prSet/>
      <dgm:spPr/>
      <dgm:t>
        <a:bodyPr/>
        <a:lstStyle/>
        <a:p>
          <a:endParaRPr lang="en-US"/>
        </a:p>
      </dgm:t>
    </dgm:pt>
    <dgm:pt modelId="{44A05C28-47B7-4DA2-8BD6-A66D8E515F2A}">
      <dgm:prSet custT="1"/>
      <dgm:spPr/>
      <dgm:t>
        <a:bodyPr/>
        <a:lstStyle/>
        <a:p>
          <a:pPr algn="just"/>
          <a:r>
            <a:rPr lang="en-US" sz="1400" dirty="0"/>
            <a:t>SCRM a </a:t>
          </a:r>
          <a:r>
            <a:rPr lang="en-US" sz="1400" dirty="0" err="1"/>
            <a:t>desfășurat</a:t>
          </a:r>
          <a:r>
            <a:rPr lang="en-US" sz="1400" dirty="0"/>
            <a:t> </a:t>
          </a:r>
          <a:r>
            <a:rPr lang="en-US" sz="1400" dirty="0" err="1"/>
            <a:t>și</a:t>
          </a:r>
          <a:r>
            <a:rPr lang="en-US" sz="1400" dirty="0"/>
            <a:t> </a:t>
          </a:r>
          <a:r>
            <a:rPr lang="en-US" sz="1400" b="1" dirty="0" err="1"/>
            <a:t>activități</a:t>
          </a:r>
          <a:r>
            <a:rPr lang="en-US" sz="1400" b="1" dirty="0"/>
            <a:t> </a:t>
          </a:r>
          <a:r>
            <a:rPr lang="en-US" sz="1400" b="1" dirty="0" err="1"/>
            <a:t>în</a:t>
          </a:r>
          <a:r>
            <a:rPr lang="en-US" sz="1400" b="1" dirty="0"/>
            <a:t> afara </a:t>
          </a:r>
          <a:r>
            <a:rPr lang="en-US" sz="1400" b="1" dirty="0" err="1"/>
            <a:t>huburilor</a:t>
          </a:r>
          <a:r>
            <a:rPr lang="en-US" sz="1400" dirty="0"/>
            <a:t> – </a:t>
          </a:r>
          <a:r>
            <a:rPr lang="en-US" sz="1400" dirty="0" err="1"/>
            <a:t>sesiuni</a:t>
          </a:r>
          <a:r>
            <a:rPr lang="en-US" sz="1400" dirty="0"/>
            <a:t> educative </a:t>
          </a:r>
          <a:r>
            <a:rPr lang="en-US" sz="1400" dirty="0" err="1"/>
            <a:t>privind</a:t>
          </a:r>
          <a:r>
            <a:rPr lang="en-US" sz="1400" dirty="0"/>
            <a:t> trauma de </a:t>
          </a:r>
          <a:r>
            <a:rPr lang="en-US" sz="1400" dirty="0" err="1"/>
            <a:t>război</a:t>
          </a:r>
          <a:r>
            <a:rPr lang="en-US" sz="1400" dirty="0"/>
            <a:t>, </a:t>
          </a:r>
          <a:r>
            <a:rPr lang="en-US" sz="1400" dirty="0" err="1"/>
            <a:t>reziliență</a:t>
          </a:r>
          <a:r>
            <a:rPr lang="en-US" sz="1400" dirty="0"/>
            <a:t> </a:t>
          </a:r>
          <a:r>
            <a:rPr lang="en-US" sz="1400" dirty="0" err="1"/>
            <a:t>emoțională</a:t>
          </a:r>
          <a:r>
            <a:rPr lang="en-US" sz="1400" dirty="0"/>
            <a:t> </a:t>
          </a:r>
          <a:r>
            <a:rPr lang="en-US" sz="1400" dirty="0" err="1"/>
            <a:t>și</a:t>
          </a:r>
          <a:r>
            <a:rPr lang="en-US" sz="1400" dirty="0"/>
            <a:t> </a:t>
          </a:r>
          <a:r>
            <a:rPr lang="en-US" sz="1400" dirty="0" err="1"/>
            <a:t>protecția</a:t>
          </a:r>
          <a:r>
            <a:rPr lang="en-US" sz="1400" dirty="0"/>
            <a:t> </a:t>
          </a:r>
          <a:r>
            <a:rPr lang="en-US" sz="1400" dirty="0" err="1"/>
            <a:t>umanitară</a:t>
          </a:r>
          <a:r>
            <a:rPr lang="en-US" sz="1400" dirty="0"/>
            <a:t>, </a:t>
          </a:r>
          <a:r>
            <a:rPr lang="en-US" sz="1400" dirty="0" err="1"/>
            <a:t>organizate</a:t>
          </a:r>
          <a:r>
            <a:rPr lang="en-US" sz="1400" dirty="0"/>
            <a:t> </a:t>
          </a:r>
          <a:r>
            <a:rPr lang="en-US" sz="1400" dirty="0" err="1"/>
            <a:t>în</a:t>
          </a:r>
          <a:r>
            <a:rPr lang="en-US" sz="1400" dirty="0"/>
            <a:t> </a:t>
          </a:r>
          <a:r>
            <a:rPr lang="en-US" sz="1400" dirty="0" err="1"/>
            <a:t>Anenii</a:t>
          </a:r>
          <a:r>
            <a:rPr lang="en-US" sz="1400" dirty="0"/>
            <a:t> Noi, </a:t>
          </a:r>
          <a:r>
            <a:rPr lang="en-US" sz="1400" dirty="0" err="1"/>
            <a:t>Bulboaca</a:t>
          </a:r>
          <a:r>
            <a:rPr lang="en-US" sz="1400" dirty="0"/>
            <a:t> </a:t>
          </a:r>
          <a:r>
            <a:rPr lang="en-US" sz="1400" dirty="0" err="1"/>
            <a:t>și</a:t>
          </a:r>
          <a:r>
            <a:rPr lang="en-US" sz="1400" dirty="0"/>
            <a:t> </a:t>
          </a:r>
          <a:r>
            <a:rPr lang="en-US" sz="1400" dirty="0" err="1"/>
            <a:t>Edineț</a:t>
          </a:r>
          <a:r>
            <a:rPr lang="en-US" sz="1400" dirty="0"/>
            <a:t>. De </a:t>
          </a:r>
          <a:r>
            <a:rPr lang="en-US" sz="1400" dirty="0" err="1"/>
            <a:t>asemenea</a:t>
          </a:r>
          <a:r>
            <a:rPr lang="en-US" sz="1400" dirty="0"/>
            <a:t>, au </a:t>
          </a:r>
          <a:r>
            <a:rPr lang="en-US" sz="1400" dirty="0" err="1"/>
            <a:t>fost</a:t>
          </a:r>
          <a:r>
            <a:rPr lang="en-US" sz="1400" dirty="0"/>
            <a:t> </a:t>
          </a:r>
          <a:r>
            <a:rPr lang="en-US" sz="1400" dirty="0" err="1"/>
            <a:t>susținute</a:t>
          </a:r>
          <a:r>
            <a:rPr lang="en-US" sz="1400" dirty="0"/>
            <a:t> </a:t>
          </a:r>
          <a:r>
            <a:rPr lang="en-US" sz="1400" dirty="0" err="1"/>
            <a:t>evenimente</a:t>
          </a:r>
          <a:r>
            <a:rPr lang="en-US" sz="1400" dirty="0"/>
            <a:t> </a:t>
          </a:r>
          <a:r>
            <a:rPr lang="en-US" sz="1400" dirty="0" err="1"/>
            <a:t>speciale</a:t>
          </a:r>
          <a:r>
            <a:rPr lang="en-US" sz="1400" dirty="0"/>
            <a:t>: „</a:t>
          </a:r>
          <a:r>
            <a:rPr lang="en-US" sz="1400" dirty="0" err="1"/>
            <a:t>Acasă</a:t>
          </a:r>
          <a:r>
            <a:rPr lang="en-US" sz="1400" dirty="0"/>
            <a:t> e </a:t>
          </a:r>
          <a:r>
            <a:rPr lang="en-US" sz="1400" dirty="0" err="1"/>
            <a:t>acolo</a:t>
          </a:r>
          <a:r>
            <a:rPr lang="en-US" sz="1400" dirty="0"/>
            <a:t> </a:t>
          </a:r>
          <a:r>
            <a:rPr lang="en-US" sz="1400" dirty="0" err="1"/>
            <a:t>unde</a:t>
          </a:r>
          <a:r>
            <a:rPr lang="en-US" sz="1400" dirty="0"/>
            <a:t> e </a:t>
          </a:r>
          <a:r>
            <a:rPr lang="en-US" sz="1400" dirty="0" err="1"/>
            <a:t>pacea</a:t>
          </a:r>
          <a:r>
            <a:rPr lang="en-US" sz="1400" dirty="0"/>
            <a:t>” </a:t>
          </a:r>
          <a:r>
            <a:rPr lang="en-US" sz="1400" dirty="0" err="1"/>
            <a:t>și</a:t>
          </a:r>
          <a:r>
            <a:rPr lang="en-US" sz="1400" dirty="0"/>
            <a:t> </a:t>
          </a:r>
          <a:r>
            <a:rPr lang="en-US" sz="1400" dirty="0" err="1"/>
            <a:t>participarea</a:t>
          </a:r>
          <a:r>
            <a:rPr lang="en-US" sz="1400" dirty="0"/>
            <a:t> la „</a:t>
          </a:r>
          <a:r>
            <a:rPr lang="en-US" sz="1400" dirty="0" err="1"/>
            <a:t>Orașul</a:t>
          </a:r>
          <a:r>
            <a:rPr lang="en-US" sz="1400" dirty="0"/>
            <a:t> </a:t>
          </a:r>
          <a:r>
            <a:rPr lang="en-US" sz="1400" dirty="0" err="1"/>
            <a:t>Profesiei</a:t>
          </a:r>
          <a:r>
            <a:rPr lang="en-US" sz="1400" dirty="0"/>
            <a:t>” </a:t>
          </a:r>
          <a:r>
            <a:rPr lang="en-US" sz="1400" dirty="0" err="1"/>
            <a:t>și</a:t>
          </a:r>
          <a:r>
            <a:rPr lang="en-US" sz="1400" dirty="0"/>
            <a:t> „CASA MARE”.</a:t>
          </a:r>
        </a:p>
      </dgm:t>
    </dgm:pt>
    <dgm:pt modelId="{B687B10F-8E43-43A0-8812-9814EC647DB7}" cxnId="{FE0031A8-A79F-4D1E-804D-64403A5BE227}" type="parTrans">
      <dgm:prSet/>
      <dgm:spPr/>
      <dgm:t>
        <a:bodyPr/>
        <a:lstStyle/>
        <a:p>
          <a:endParaRPr lang="en-US"/>
        </a:p>
      </dgm:t>
    </dgm:pt>
    <dgm:pt modelId="{8082247E-B811-42FC-A6D7-D8A2BAD12970}" cxnId="{FE0031A8-A79F-4D1E-804D-64403A5BE227}" type="sibTrans">
      <dgm:prSet/>
      <dgm:spPr/>
      <dgm:t>
        <a:bodyPr/>
        <a:lstStyle/>
        <a:p>
          <a:endParaRPr lang="en-US"/>
        </a:p>
      </dgm:t>
    </dgm:pt>
    <dgm:pt modelId="{EC91A439-CED3-43C9-9607-CA5A957FC75D}">
      <dgm:prSet/>
      <dgm:spPr/>
      <dgm:t>
        <a:bodyPr/>
        <a:lstStyle/>
        <a:p>
          <a:pPr algn="just"/>
          <a:r>
            <a:rPr lang="en-US" dirty="0" err="1"/>
            <a:t>În</a:t>
          </a:r>
          <a:r>
            <a:rPr lang="en-US" dirty="0"/>
            <a:t> </a:t>
          </a:r>
          <a:r>
            <a:rPr lang="en-US" dirty="0" err="1"/>
            <a:t>ansamblu</a:t>
          </a:r>
          <a:r>
            <a:rPr lang="en-US" dirty="0"/>
            <a:t>, </a:t>
          </a:r>
          <a:r>
            <a:rPr lang="en-US" dirty="0" err="1"/>
            <a:t>prin</a:t>
          </a:r>
          <a:r>
            <a:rPr lang="en-US" dirty="0"/>
            <a:t> Unity Hub-</a:t>
          </a:r>
          <a:r>
            <a:rPr lang="en-US" dirty="0" err="1"/>
            <a:t>uri</a:t>
          </a:r>
          <a:r>
            <a:rPr lang="en-US" dirty="0"/>
            <a:t> </a:t>
          </a:r>
          <a:r>
            <a:rPr lang="en-US" dirty="0" err="1"/>
            <a:t>și</a:t>
          </a:r>
          <a:r>
            <a:rPr lang="en-US" dirty="0"/>
            <a:t> </a:t>
          </a:r>
          <a:r>
            <a:rPr lang="en-US" dirty="0" err="1"/>
            <a:t>parteneriate</a:t>
          </a:r>
          <a:r>
            <a:rPr lang="en-US" dirty="0"/>
            <a:t> </a:t>
          </a:r>
          <a:r>
            <a:rPr lang="en-US" dirty="0" err="1"/>
            <a:t>strategice</a:t>
          </a:r>
          <a:r>
            <a:rPr lang="en-US" dirty="0"/>
            <a:t>, SCRM a </a:t>
          </a:r>
          <a:r>
            <a:rPr lang="en-US" dirty="0" err="1"/>
            <a:t>întărit</a:t>
          </a:r>
          <a:r>
            <a:rPr lang="en-US" dirty="0"/>
            <a:t> </a:t>
          </a:r>
          <a:r>
            <a:rPr lang="en-US" dirty="0" err="1"/>
            <a:t>integrarea</a:t>
          </a:r>
          <a:r>
            <a:rPr lang="en-US" dirty="0"/>
            <a:t>, </a:t>
          </a:r>
          <a:r>
            <a:rPr lang="en-US" dirty="0" err="1"/>
            <a:t>solidaritatea</a:t>
          </a:r>
          <a:r>
            <a:rPr lang="en-US" dirty="0"/>
            <a:t> </a:t>
          </a:r>
          <a:r>
            <a:rPr lang="en-US" dirty="0" err="1"/>
            <a:t>și</a:t>
          </a:r>
          <a:r>
            <a:rPr lang="en-US" dirty="0"/>
            <a:t> </a:t>
          </a:r>
          <a:r>
            <a:rPr lang="en-US" dirty="0" err="1"/>
            <a:t>sprijinul</a:t>
          </a:r>
          <a:r>
            <a:rPr lang="en-US" dirty="0"/>
            <a:t> </a:t>
          </a:r>
          <a:r>
            <a:rPr lang="en-US" dirty="0" err="1"/>
            <a:t>psihosocial</a:t>
          </a:r>
          <a:r>
            <a:rPr lang="en-US" dirty="0"/>
            <a:t> </a:t>
          </a:r>
          <a:r>
            <a:rPr lang="en-US" dirty="0" err="1"/>
            <a:t>în</a:t>
          </a:r>
          <a:r>
            <a:rPr lang="en-US" dirty="0"/>
            <a:t> </a:t>
          </a:r>
          <a:r>
            <a:rPr lang="en-US" dirty="0" err="1"/>
            <a:t>rândul</a:t>
          </a:r>
          <a:r>
            <a:rPr lang="en-US" dirty="0"/>
            <a:t> </a:t>
          </a:r>
          <a:r>
            <a:rPr lang="en-US" dirty="0" err="1"/>
            <a:t>persoanelor</a:t>
          </a:r>
          <a:r>
            <a:rPr lang="en-US" dirty="0"/>
            <a:t> </a:t>
          </a:r>
          <a:r>
            <a:rPr lang="en-US" dirty="0" err="1"/>
            <a:t>strămutate</a:t>
          </a:r>
          <a:r>
            <a:rPr lang="en-US" dirty="0"/>
            <a:t> din </a:t>
          </a:r>
          <a:r>
            <a:rPr lang="en-US" dirty="0" err="1"/>
            <a:t>Ucraina</a:t>
          </a:r>
          <a:r>
            <a:rPr lang="en-US" dirty="0"/>
            <a:t> </a:t>
          </a:r>
          <a:r>
            <a:rPr lang="en-US" dirty="0" err="1"/>
            <a:t>și</a:t>
          </a:r>
          <a:r>
            <a:rPr lang="en-US" dirty="0"/>
            <a:t> al </a:t>
          </a:r>
          <a:r>
            <a:rPr lang="en-US" dirty="0" err="1"/>
            <a:t>comunităților</a:t>
          </a:r>
          <a:r>
            <a:rPr lang="en-US" dirty="0"/>
            <a:t> </a:t>
          </a:r>
          <a:r>
            <a:rPr lang="en-US" dirty="0" err="1"/>
            <a:t>moldovene</a:t>
          </a:r>
          <a:r>
            <a:rPr lang="en-US" dirty="0"/>
            <a:t> </a:t>
          </a:r>
          <a:r>
            <a:rPr lang="en-US" dirty="0" err="1"/>
            <a:t>vulnerabile</a:t>
          </a:r>
          <a:r>
            <a:rPr lang="en-US" dirty="0"/>
            <a:t>.</a:t>
          </a:r>
        </a:p>
      </dgm:t>
    </dgm:pt>
    <dgm:pt modelId="{687BE37D-D1B5-4251-AB3E-8D0051B6E5B2}" cxnId="{B69B9719-BBB9-4CE9-A713-500676216AC0}" type="parTrans">
      <dgm:prSet/>
      <dgm:spPr/>
      <dgm:t>
        <a:bodyPr/>
        <a:lstStyle/>
        <a:p>
          <a:endParaRPr lang="en-US"/>
        </a:p>
      </dgm:t>
    </dgm:pt>
    <dgm:pt modelId="{CADF95D3-F958-43AF-A47C-A9FA0EA73A95}" cxnId="{B69B9719-BBB9-4CE9-A713-500676216AC0}" type="sibTrans">
      <dgm:prSet/>
      <dgm:spPr/>
      <dgm:t>
        <a:bodyPr/>
        <a:lstStyle/>
        <a:p>
          <a:endParaRPr lang="en-US"/>
        </a:p>
      </dgm:t>
    </dgm:pt>
    <dgm:pt modelId="{1353FBAE-BE9D-4829-9515-6B6B09AC124A}" type="pres">
      <dgm:prSet presAssocID="{D71DE442-1AA0-438B-9E06-52A722D41286}" presName="Name0" presStyleCnt="0">
        <dgm:presLayoutVars>
          <dgm:dir/>
          <dgm:animLvl val="lvl"/>
          <dgm:resizeHandles val="exact"/>
        </dgm:presLayoutVars>
      </dgm:prSet>
      <dgm:spPr/>
    </dgm:pt>
    <dgm:pt modelId="{3C50601B-996D-40FB-8EE2-45224A1C9632}" type="pres">
      <dgm:prSet presAssocID="{EC91A439-CED3-43C9-9607-CA5A957FC75D}" presName="boxAndChildren" presStyleCnt="0"/>
      <dgm:spPr/>
    </dgm:pt>
    <dgm:pt modelId="{903EAAC7-F655-4647-A77B-8778DE0A4EE8}" type="pres">
      <dgm:prSet presAssocID="{EC91A439-CED3-43C9-9607-CA5A957FC75D}" presName="parentTextBox" presStyleLbl="node1" presStyleIdx="0" presStyleCnt="3"/>
      <dgm:spPr/>
    </dgm:pt>
    <dgm:pt modelId="{E2CF3434-F6AE-40CF-9EA7-5D4D9F67CB5C}" type="pres">
      <dgm:prSet presAssocID="{8082247E-B811-42FC-A6D7-D8A2BAD12970}" presName="sp" presStyleCnt="0"/>
      <dgm:spPr/>
    </dgm:pt>
    <dgm:pt modelId="{9F96F227-EBE5-4575-82B6-9AE36D449229}" type="pres">
      <dgm:prSet presAssocID="{44A05C28-47B7-4DA2-8BD6-A66D8E515F2A}" presName="arrowAndChildren" presStyleCnt="0"/>
      <dgm:spPr/>
    </dgm:pt>
    <dgm:pt modelId="{A77277B7-AB21-40E1-910B-7B80F5982377}" type="pres">
      <dgm:prSet presAssocID="{44A05C28-47B7-4DA2-8BD6-A66D8E515F2A}" presName="parentTextArrow" presStyleLbl="node1" presStyleIdx="1" presStyleCnt="3"/>
      <dgm:spPr/>
    </dgm:pt>
    <dgm:pt modelId="{3E63D9E5-CA12-47DA-8E8D-42A4978E0090}" type="pres">
      <dgm:prSet presAssocID="{683FAA92-DAD7-44DD-80A2-3F98081A22E8}" presName="sp" presStyleCnt="0"/>
      <dgm:spPr/>
    </dgm:pt>
    <dgm:pt modelId="{C1C12BF2-66D0-47F4-92DE-296805562F6B}" type="pres">
      <dgm:prSet presAssocID="{32DE1956-96A9-4EDC-BB38-1BCBB60BF777}" presName="arrowAndChildren" presStyleCnt="0"/>
      <dgm:spPr/>
    </dgm:pt>
    <dgm:pt modelId="{46FF0BFC-D4A7-466C-9F88-57E3D8CE107F}" type="pres">
      <dgm:prSet presAssocID="{32DE1956-96A9-4EDC-BB38-1BCBB60BF777}" presName="parentTextArrow" presStyleLbl="node1" presStyleIdx="2" presStyleCnt="3"/>
      <dgm:spPr/>
    </dgm:pt>
  </dgm:ptLst>
  <dgm:cxnLst>
    <dgm:cxn modelId="{DAEB1A0B-FAF8-4E21-B054-1E93AA8726B3}" type="presOf" srcId="{EC91A439-CED3-43C9-9607-CA5A957FC75D}" destId="{903EAAC7-F655-4647-A77B-8778DE0A4EE8}" srcOrd="0" destOrd="0" presId="urn:microsoft.com/office/officeart/2005/8/layout/process4"/>
    <dgm:cxn modelId="{D6D8D30F-0D0F-4A2B-95C4-171B32ABB73F}" type="presOf" srcId="{44A05C28-47B7-4DA2-8BD6-A66D8E515F2A}" destId="{A77277B7-AB21-40E1-910B-7B80F5982377}" srcOrd="0" destOrd="0" presId="urn:microsoft.com/office/officeart/2005/8/layout/process4"/>
    <dgm:cxn modelId="{B69B9719-BBB9-4CE9-A713-500676216AC0}" srcId="{D71DE442-1AA0-438B-9E06-52A722D41286}" destId="{EC91A439-CED3-43C9-9607-CA5A957FC75D}" srcOrd="2" destOrd="0" parTransId="{687BE37D-D1B5-4251-AB3E-8D0051B6E5B2}" sibTransId="{CADF95D3-F958-43AF-A47C-A9FA0EA73A95}"/>
    <dgm:cxn modelId="{2C504244-3EB2-4558-ACEC-8482C849C157}" type="presOf" srcId="{32DE1956-96A9-4EDC-BB38-1BCBB60BF777}" destId="{46FF0BFC-D4A7-466C-9F88-57E3D8CE107F}" srcOrd="0" destOrd="0" presId="urn:microsoft.com/office/officeart/2005/8/layout/process4"/>
    <dgm:cxn modelId="{F827F176-8413-4135-A351-F0313DD36C9F}" type="presOf" srcId="{D71DE442-1AA0-438B-9E06-52A722D41286}" destId="{1353FBAE-BE9D-4829-9515-6B6B09AC124A}" srcOrd="0" destOrd="0" presId="urn:microsoft.com/office/officeart/2005/8/layout/process4"/>
    <dgm:cxn modelId="{0D66EF8C-77F4-4A4D-9DA4-A1E5C6EDAEF5}" srcId="{D71DE442-1AA0-438B-9E06-52A722D41286}" destId="{32DE1956-96A9-4EDC-BB38-1BCBB60BF777}" srcOrd="0" destOrd="0" parTransId="{0AE4F096-3BBD-48E4-AFEF-378D3D12ACD8}" sibTransId="{683FAA92-DAD7-44DD-80A2-3F98081A22E8}"/>
    <dgm:cxn modelId="{FE0031A8-A79F-4D1E-804D-64403A5BE227}" srcId="{D71DE442-1AA0-438B-9E06-52A722D41286}" destId="{44A05C28-47B7-4DA2-8BD6-A66D8E515F2A}" srcOrd="1" destOrd="0" parTransId="{B687B10F-8E43-43A0-8812-9814EC647DB7}" sibTransId="{8082247E-B811-42FC-A6D7-D8A2BAD12970}"/>
    <dgm:cxn modelId="{6FF2D844-7F22-4191-8B7D-B85FFD225EFE}" type="presParOf" srcId="{1353FBAE-BE9D-4829-9515-6B6B09AC124A}" destId="{3C50601B-996D-40FB-8EE2-45224A1C9632}" srcOrd="0" destOrd="0" presId="urn:microsoft.com/office/officeart/2005/8/layout/process4"/>
    <dgm:cxn modelId="{3D2768C0-4BCD-41FF-81C2-B4B62436DF4D}" type="presParOf" srcId="{3C50601B-996D-40FB-8EE2-45224A1C9632}" destId="{903EAAC7-F655-4647-A77B-8778DE0A4EE8}" srcOrd="0" destOrd="0" presId="urn:microsoft.com/office/officeart/2005/8/layout/process4"/>
    <dgm:cxn modelId="{C7B1EF4A-3B0C-403B-A2FD-498C3B54F400}" type="presParOf" srcId="{1353FBAE-BE9D-4829-9515-6B6B09AC124A}" destId="{E2CF3434-F6AE-40CF-9EA7-5D4D9F67CB5C}" srcOrd="1" destOrd="0" presId="urn:microsoft.com/office/officeart/2005/8/layout/process4"/>
    <dgm:cxn modelId="{21185256-9636-40E1-A340-6456ED4D0667}" type="presParOf" srcId="{1353FBAE-BE9D-4829-9515-6B6B09AC124A}" destId="{9F96F227-EBE5-4575-82B6-9AE36D449229}" srcOrd="2" destOrd="0" presId="urn:microsoft.com/office/officeart/2005/8/layout/process4"/>
    <dgm:cxn modelId="{E489D83D-E0D7-4697-B9FE-3B26BB653E54}" type="presParOf" srcId="{9F96F227-EBE5-4575-82B6-9AE36D449229}" destId="{A77277B7-AB21-40E1-910B-7B80F5982377}" srcOrd="0" destOrd="0" presId="urn:microsoft.com/office/officeart/2005/8/layout/process4"/>
    <dgm:cxn modelId="{4BE8E822-C676-4397-87DD-8EA07A965C4C}" type="presParOf" srcId="{1353FBAE-BE9D-4829-9515-6B6B09AC124A}" destId="{3E63D9E5-CA12-47DA-8E8D-42A4978E0090}" srcOrd="3" destOrd="0" presId="urn:microsoft.com/office/officeart/2005/8/layout/process4"/>
    <dgm:cxn modelId="{5084C9E1-164A-4367-BE07-E1072FFB83ED}" type="presParOf" srcId="{1353FBAE-BE9D-4829-9515-6B6B09AC124A}" destId="{C1C12BF2-66D0-47F4-92DE-296805562F6B}" srcOrd="4" destOrd="0" presId="urn:microsoft.com/office/officeart/2005/8/layout/process4"/>
    <dgm:cxn modelId="{B2FB6F21-D45B-448C-9942-96A1FFE58A37}" type="presParOf" srcId="{C1C12BF2-66D0-47F4-92DE-296805562F6B}" destId="{46FF0BFC-D4A7-466C-9F88-57E3D8CE107F}" srcOrd="0" destOrd="0" presId="urn:microsoft.com/office/officeart/2005/8/layout/process4"/>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3750972-83EC-4664-9DC2-D960B3C2FEF7}" type="doc">
      <dgm:prSet loTypeId="urn:microsoft.com/office/officeart/2005/8/layout/gear1" loCatId="cycle" qsTypeId="urn:microsoft.com/office/officeart/2005/8/quickstyle/3d2" qsCatId="3D" csTypeId="urn:microsoft.com/office/officeart/2005/8/colors/accent2_2" csCatId="accent2" phldr="1"/>
      <dgm:spPr/>
    </dgm:pt>
    <dgm:pt modelId="{FA9C805E-B7A3-4DEE-B064-F3CD94A2BF97}">
      <dgm:prSet phldrT="[Text]"/>
      <dgm:spPr/>
      <dgm:t>
        <a:bodyPr/>
        <a:lstStyle/>
        <a:p>
          <a:r>
            <a:rPr lang="en-US" dirty="0"/>
            <a:t>FICR- </a:t>
          </a:r>
          <a:r>
            <a:rPr lang="en-US" b="0" i="0" dirty="0"/>
            <a:t>≈</a:t>
          </a:r>
          <a:r>
            <a:rPr lang="en-US" b="0" i="0" dirty="0"/>
            <a:t> 103 </a:t>
          </a:r>
          <a:r>
            <a:rPr lang="en-US" b="0" i="0" dirty="0" err="1"/>
            <a:t>mln</a:t>
          </a:r>
          <a:r>
            <a:rPr lang="en-US" b="0" i="0" dirty="0"/>
            <a:t> MDL</a:t>
          </a:r>
          <a:r>
            <a:rPr lang="en-US" dirty="0"/>
            <a:t> </a:t>
          </a:r>
        </a:p>
        <a:p>
          <a:endParaRPr lang="en-US" dirty="0"/>
        </a:p>
      </dgm:t>
    </dgm:pt>
    <dgm:pt modelId="{C5910D92-0C58-4FDA-8181-E17468AAC3A4}" cxnId="{9D70B18A-2782-4F57-A54A-83969E7CECAC}" type="parTrans">
      <dgm:prSet/>
      <dgm:spPr/>
      <dgm:t>
        <a:bodyPr/>
        <a:lstStyle/>
        <a:p>
          <a:endParaRPr lang="en-US"/>
        </a:p>
      </dgm:t>
    </dgm:pt>
    <dgm:pt modelId="{9D1DE10D-8F98-4F31-89C4-BA6F40D7BF18}" cxnId="{9D70B18A-2782-4F57-A54A-83969E7CECAC}" type="sibTrans">
      <dgm:prSet/>
      <dgm:spPr/>
      <dgm:t>
        <a:bodyPr/>
        <a:lstStyle/>
        <a:p>
          <a:endParaRPr lang="en-US"/>
        </a:p>
      </dgm:t>
    </dgm:pt>
    <dgm:pt modelId="{30F39D97-694B-4B21-8F07-483E6F0B3C53}">
      <dgm:prSet phldrT="[Text]"/>
      <dgm:spPr/>
      <dgm:t>
        <a:bodyPr/>
        <a:lstStyle/>
        <a:p>
          <a:r>
            <a:rPr lang="en-US" dirty="0"/>
            <a:t>SCRM (venit financiar)- </a:t>
          </a:r>
          <a:r>
            <a:rPr lang="en-US" b="0" i="0" dirty="0"/>
            <a:t>≈</a:t>
          </a:r>
          <a:r>
            <a:rPr lang="en-US" b="0" i="0" dirty="0"/>
            <a:t> 458 mii MDL</a:t>
          </a:r>
          <a:r>
            <a:rPr lang="en-US" dirty="0"/>
            <a:t>  </a:t>
          </a:r>
          <a:endParaRPr lang="en-US" dirty="0"/>
        </a:p>
      </dgm:t>
    </dgm:pt>
    <dgm:pt modelId="{BA8734BA-FDF8-431E-BFED-40DAB0F10A4A}" cxnId="{F6852621-181E-4EBE-86E7-E85DE963CA79}" type="parTrans">
      <dgm:prSet/>
      <dgm:spPr/>
      <dgm:t>
        <a:bodyPr/>
        <a:lstStyle/>
        <a:p>
          <a:endParaRPr lang="en-US"/>
        </a:p>
      </dgm:t>
    </dgm:pt>
    <dgm:pt modelId="{01363D52-DAF7-4D2F-9386-52504BAA5774}" cxnId="{F6852621-181E-4EBE-86E7-E85DE963CA79}" type="sibTrans">
      <dgm:prSet/>
      <dgm:spPr/>
      <dgm:t>
        <a:bodyPr/>
        <a:lstStyle/>
        <a:p>
          <a:endParaRPr lang="en-US"/>
        </a:p>
      </dgm:t>
    </dgm:pt>
    <dgm:pt modelId="{B797501F-8338-4B5A-8717-F5E0ACDDDE0D}">
      <dgm:prSet phldrT="[Text]"/>
      <dgm:spPr/>
      <dgm:t>
        <a:bodyPr/>
        <a:lstStyle/>
        <a:p>
          <a:r>
            <a:rPr lang="en-US" dirty="0"/>
            <a:t>Parteneri SN- </a:t>
          </a:r>
          <a:r>
            <a:rPr lang="en-US" b="0" i="0" dirty="0"/>
            <a:t>≈ </a:t>
          </a:r>
          <a:r>
            <a:rPr lang="en-US" b="0" i="0" dirty="0"/>
            <a:t>21 </a:t>
          </a:r>
          <a:r>
            <a:rPr lang="en-US" b="0" i="0" dirty="0" err="1"/>
            <a:t>mln</a:t>
          </a:r>
          <a:r>
            <a:rPr lang="en-US" b="0" i="0" dirty="0"/>
            <a:t> MDL</a:t>
          </a:r>
          <a:r>
            <a:rPr lang="en-US" dirty="0"/>
            <a:t> </a:t>
          </a:r>
          <a:endParaRPr lang="en-US" dirty="0"/>
        </a:p>
      </dgm:t>
    </dgm:pt>
    <dgm:pt modelId="{A13CF6AC-08A2-454D-AA39-4B8BCA007E40}" cxnId="{2A05C079-04CE-4463-AE2D-3F7DA53E570A}" type="parTrans">
      <dgm:prSet/>
      <dgm:spPr/>
      <dgm:t>
        <a:bodyPr/>
        <a:lstStyle/>
        <a:p>
          <a:endParaRPr lang="en-US"/>
        </a:p>
      </dgm:t>
    </dgm:pt>
    <dgm:pt modelId="{B9166EFC-22B7-4174-9B5E-457D8AF35A48}" cxnId="{2A05C079-04CE-4463-AE2D-3F7DA53E570A}" type="sibTrans">
      <dgm:prSet/>
      <dgm:spPr/>
      <dgm:t>
        <a:bodyPr/>
        <a:lstStyle/>
        <a:p>
          <a:endParaRPr lang="en-US"/>
        </a:p>
      </dgm:t>
    </dgm:pt>
    <dgm:pt modelId="{F21F9D6B-E82B-4BB4-9639-85E2BFC272F2}" type="pres">
      <dgm:prSet presAssocID="{63750972-83EC-4664-9DC2-D960B3C2FEF7}" presName="composite" presStyleCnt="0">
        <dgm:presLayoutVars>
          <dgm:chMax val="3"/>
          <dgm:animLvl val="lvl"/>
          <dgm:resizeHandles val="exact"/>
        </dgm:presLayoutVars>
      </dgm:prSet>
      <dgm:spPr/>
    </dgm:pt>
    <dgm:pt modelId="{21CE4FB6-AE79-4DFA-B56E-B36EF41E4748}" type="pres">
      <dgm:prSet presAssocID="{FA9C805E-B7A3-4DEE-B064-F3CD94A2BF97}" presName="gear1" presStyleLbl="node1" presStyleIdx="0" presStyleCnt="3">
        <dgm:presLayoutVars>
          <dgm:chMax val="1"/>
          <dgm:bulletEnabled val="1"/>
        </dgm:presLayoutVars>
      </dgm:prSet>
      <dgm:spPr/>
    </dgm:pt>
    <dgm:pt modelId="{8524D832-02E1-44F3-B9C5-581DCB999E05}" type="pres">
      <dgm:prSet presAssocID="{FA9C805E-B7A3-4DEE-B064-F3CD94A2BF97}" presName="gear1srcNode" presStyleLbl="node1" presStyleIdx="0" presStyleCnt="3"/>
      <dgm:spPr/>
    </dgm:pt>
    <dgm:pt modelId="{A58DC083-F66F-48E4-9DE4-900C0AAA92DF}" type="pres">
      <dgm:prSet presAssocID="{FA9C805E-B7A3-4DEE-B064-F3CD94A2BF97}" presName="gear1dstNode" presStyleLbl="node1" presStyleIdx="0" presStyleCnt="3"/>
      <dgm:spPr/>
    </dgm:pt>
    <dgm:pt modelId="{CEE9194C-78FF-4185-B761-111E46D65CF9}" type="pres">
      <dgm:prSet presAssocID="{30F39D97-694B-4B21-8F07-483E6F0B3C53}" presName="gear2" presStyleLbl="node1" presStyleIdx="1" presStyleCnt="3">
        <dgm:presLayoutVars>
          <dgm:chMax val="1"/>
          <dgm:bulletEnabled val="1"/>
        </dgm:presLayoutVars>
      </dgm:prSet>
      <dgm:spPr/>
    </dgm:pt>
    <dgm:pt modelId="{2EE829BC-767C-46AC-9CE0-2E3E9AB49161}" type="pres">
      <dgm:prSet presAssocID="{30F39D97-694B-4B21-8F07-483E6F0B3C53}" presName="gear2srcNode" presStyleLbl="node1" presStyleIdx="1" presStyleCnt="3"/>
      <dgm:spPr/>
    </dgm:pt>
    <dgm:pt modelId="{0974ABC0-E7F4-4173-A287-754A6BFDF387}" type="pres">
      <dgm:prSet presAssocID="{30F39D97-694B-4B21-8F07-483E6F0B3C53}" presName="gear2dstNode" presStyleLbl="node1" presStyleIdx="1" presStyleCnt="3"/>
      <dgm:spPr/>
    </dgm:pt>
    <dgm:pt modelId="{F217B452-DFF8-4EBB-8AA0-02ED1354B15B}" type="pres">
      <dgm:prSet presAssocID="{B797501F-8338-4B5A-8717-F5E0ACDDDE0D}" presName="gear3" presStyleLbl="node1" presStyleIdx="2" presStyleCnt="3"/>
      <dgm:spPr/>
    </dgm:pt>
    <dgm:pt modelId="{E79C3309-21F5-4E99-A77E-805AB49BD1A5}" type="pres">
      <dgm:prSet presAssocID="{B797501F-8338-4B5A-8717-F5E0ACDDDE0D}" presName="gear3tx" presStyleLbl="node1" presStyleIdx="2" presStyleCnt="3">
        <dgm:presLayoutVars>
          <dgm:chMax val="1"/>
          <dgm:bulletEnabled val="1"/>
        </dgm:presLayoutVars>
      </dgm:prSet>
      <dgm:spPr/>
    </dgm:pt>
    <dgm:pt modelId="{F9B0933B-C482-4846-B3F0-E5E235CF5709}" type="pres">
      <dgm:prSet presAssocID="{B797501F-8338-4B5A-8717-F5E0ACDDDE0D}" presName="gear3srcNode" presStyleLbl="node1" presStyleIdx="2" presStyleCnt="3"/>
      <dgm:spPr/>
    </dgm:pt>
    <dgm:pt modelId="{A86AB61D-3EAD-415A-BB57-C5D28149906A}" type="pres">
      <dgm:prSet presAssocID="{B797501F-8338-4B5A-8717-F5E0ACDDDE0D}" presName="gear3dstNode" presStyleLbl="node1" presStyleIdx="2" presStyleCnt="3"/>
      <dgm:spPr/>
    </dgm:pt>
    <dgm:pt modelId="{7F466DB8-C92B-4E33-BC86-771AA8BB6D53}" type="pres">
      <dgm:prSet presAssocID="{9D1DE10D-8F98-4F31-89C4-BA6F40D7BF18}" presName="connector1" presStyleLbl="sibTrans2D1" presStyleIdx="0" presStyleCnt="3"/>
      <dgm:spPr/>
    </dgm:pt>
    <dgm:pt modelId="{B6C32DDF-ACDD-44AA-B0A8-0ADC09E593C8}" type="pres">
      <dgm:prSet presAssocID="{01363D52-DAF7-4D2F-9386-52504BAA5774}" presName="connector2" presStyleLbl="sibTrans2D1" presStyleIdx="1" presStyleCnt="3"/>
      <dgm:spPr/>
    </dgm:pt>
    <dgm:pt modelId="{EF5392FF-F4BB-4E73-A060-5ADAD29F3466}" type="pres">
      <dgm:prSet presAssocID="{B9166EFC-22B7-4174-9B5E-457D8AF35A48}" presName="connector3" presStyleLbl="sibTrans2D1" presStyleIdx="2" presStyleCnt="3"/>
      <dgm:spPr/>
    </dgm:pt>
  </dgm:ptLst>
  <dgm:cxnLst>
    <dgm:cxn modelId="{7FAEAE0E-08B0-435C-9687-4C4AEA301325}" type="presOf" srcId="{FA9C805E-B7A3-4DEE-B064-F3CD94A2BF97}" destId="{A58DC083-F66F-48E4-9DE4-900C0AAA92DF}" srcOrd="2" destOrd="0" presId="urn:microsoft.com/office/officeart/2005/8/layout/gear1"/>
    <dgm:cxn modelId="{F6852621-181E-4EBE-86E7-E85DE963CA79}" srcId="{63750972-83EC-4664-9DC2-D960B3C2FEF7}" destId="{30F39D97-694B-4B21-8F07-483E6F0B3C53}" srcOrd="1" destOrd="0" parTransId="{BA8734BA-FDF8-431E-BFED-40DAB0F10A4A}" sibTransId="{01363D52-DAF7-4D2F-9386-52504BAA5774}"/>
    <dgm:cxn modelId="{010DA036-A54C-48C9-8B52-3369833968B8}" type="presOf" srcId="{B797501F-8338-4B5A-8717-F5E0ACDDDE0D}" destId="{E79C3309-21F5-4E99-A77E-805AB49BD1A5}" srcOrd="1" destOrd="0" presId="urn:microsoft.com/office/officeart/2005/8/layout/gear1"/>
    <dgm:cxn modelId="{EDF97338-7922-4232-8542-5BABA2DC3625}" type="presOf" srcId="{63750972-83EC-4664-9DC2-D960B3C2FEF7}" destId="{F21F9D6B-E82B-4BB4-9639-85E2BFC272F2}" srcOrd="0" destOrd="0" presId="urn:microsoft.com/office/officeart/2005/8/layout/gear1"/>
    <dgm:cxn modelId="{0A6E9243-A590-4C31-8935-60C1B0269D4F}" type="presOf" srcId="{30F39D97-694B-4B21-8F07-483E6F0B3C53}" destId="{0974ABC0-E7F4-4173-A287-754A6BFDF387}" srcOrd="2" destOrd="0" presId="urn:microsoft.com/office/officeart/2005/8/layout/gear1"/>
    <dgm:cxn modelId="{9B5B4364-9DD8-4D1F-AB33-29D5FAAB3813}" type="presOf" srcId="{01363D52-DAF7-4D2F-9386-52504BAA5774}" destId="{B6C32DDF-ACDD-44AA-B0A8-0ADC09E593C8}" srcOrd="0" destOrd="0" presId="urn:microsoft.com/office/officeart/2005/8/layout/gear1"/>
    <dgm:cxn modelId="{2A05C079-04CE-4463-AE2D-3F7DA53E570A}" srcId="{63750972-83EC-4664-9DC2-D960B3C2FEF7}" destId="{B797501F-8338-4B5A-8717-F5E0ACDDDE0D}" srcOrd="2" destOrd="0" parTransId="{A13CF6AC-08A2-454D-AA39-4B8BCA007E40}" sibTransId="{B9166EFC-22B7-4174-9B5E-457D8AF35A48}"/>
    <dgm:cxn modelId="{D5021480-2AE2-4A8B-98D0-AE1F87066048}" type="presOf" srcId="{30F39D97-694B-4B21-8F07-483E6F0B3C53}" destId="{2EE829BC-767C-46AC-9CE0-2E3E9AB49161}" srcOrd="1" destOrd="0" presId="urn:microsoft.com/office/officeart/2005/8/layout/gear1"/>
    <dgm:cxn modelId="{95A88C88-B81A-4488-A373-98C3173F3659}" type="presOf" srcId="{30F39D97-694B-4B21-8F07-483E6F0B3C53}" destId="{CEE9194C-78FF-4185-B761-111E46D65CF9}" srcOrd="0" destOrd="0" presId="urn:microsoft.com/office/officeart/2005/8/layout/gear1"/>
    <dgm:cxn modelId="{9D70B18A-2782-4F57-A54A-83969E7CECAC}" srcId="{63750972-83EC-4664-9DC2-D960B3C2FEF7}" destId="{FA9C805E-B7A3-4DEE-B064-F3CD94A2BF97}" srcOrd="0" destOrd="0" parTransId="{C5910D92-0C58-4FDA-8181-E17468AAC3A4}" sibTransId="{9D1DE10D-8F98-4F31-89C4-BA6F40D7BF18}"/>
    <dgm:cxn modelId="{FD97F293-85E1-4239-B622-0034B6270F67}" type="presOf" srcId="{FA9C805E-B7A3-4DEE-B064-F3CD94A2BF97}" destId="{8524D832-02E1-44F3-B9C5-581DCB999E05}" srcOrd="1" destOrd="0" presId="urn:microsoft.com/office/officeart/2005/8/layout/gear1"/>
    <dgm:cxn modelId="{7B94FFBB-3C79-4EF9-9AF2-6E669770950F}" type="presOf" srcId="{FA9C805E-B7A3-4DEE-B064-F3CD94A2BF97}" destId="{21CE4FB6-AE79-4DFA-B56E-B36EF41E4748}" srcOrd="0" destOrd="0" presId="urn:microsoft.com/office/officeart/2005/8/layout/gear1"/>
    <dgm:cxn modelId="{7D0C23D0-21F4-4CFE-997B-594A586C1EEA}" type="presOf" srcId="{B797501F-8338-4B5A-8717-F5E0ACDDDE0D}" destId="{F217B452-DFF8-4EBB-8AA0-02ED1354B15B}" srcOrd="0" destOrd="0" presId="urn:microsoft.com/office/officeart/2005/8/layout/gear1"/>
    <dgm:cxn modelId="{323645D1-71AC-4222-81F6-C6E4447376F8}" type="presOf" srcId="{B797501F-8338-4B5A-8717-F5E0ACDDDE0D}" destId="{F9B0933B-C482-4846-B3F0-E5E235CF5709}" srcOrd="2" destOrd="0" presId="urn:microsoft.com/office/officeart/2005/8/layout/gear1"/>
    <dgm:cxn modelId="{AF99A7D7-6C4E-40D3-81BF-BD59C357FAFF}" type="presOf" srcId="{B797501F-8338-4B5A-8717-F5E0ACDDDE0D}" destId="{A86AB61D-3EAD-415A-BB57-C5D28149906A}" srcOrd="3" destOrd="0" presId="urn:microsoft.com/office/officeart/2005/8/layout/gear1"/>
    <dgm:cxn modelId="{521407E5-FE20-4B71-8929-114C19DAD66C}" type="presOf" srcId="{B9166EFC-22B7-4174-9B5E-457D8AF35A48}" destId="{EF5392FF-F4BB-4E73-A060-5ADAD29F3466}" srcOrd="0" destOrd="0" presId="urn:microsoft.com/office/officeart/2005/8/layout/gear1"/>
    <dgm:cxn modelId="{A9A3C6EA-A1CF-4124-A1D9-A7BFDD538273}" type="presOf" srcId="{9D1DE10D-8F98-4F31-89C4-BA6F40D7BF18}" destId="{7F466DB8-C92B-4E33-BC86-771AA8BB6D53}" srcOrd="0" destOrd="0" presId="urn:microsoft.com/office/officeart/2005/8/layout/gear1"/>
    <dgm:cxn modelId="{E752AF7F-5EEE-4458-99AD-257B48E56974}" type="presParOf" srcId="{F21F9D6B-E82B-4BB4-9639-85E2BFC272F2}" destId="{21CE4FB6-AE79-4DFA-B56E-B36EF41E4748}" srcOrd="0" destOrd="0" presId="urn:microsoft.com/office/officeart/2005/8/layout/gear1"/>
    <dgm:cxn modelId="{66AF1082-C555-42D5-A1E8-59F6C2FC6F29}" type="presParOf" srcId="{F21F9D6B-E82B-4BB4-9639-85E2BFC272F2}" destId="{8524D832-02E1-44F3-B9C5-581DCB999E05}" srcOrd="1" destOrd="0" presId="urn:microsoft.com/office/officeart/2005/8/layout/gear1"/>
    <dgm:cxn modelId="{2408B4A5-BA7D-4EDA-B378-9D51D65BA7BF}" type="presParOf" srcId="{F21F9D6B-E82B-4BB4-9639-85E2BFC272F2}" destId="{A58DC083-F66F-48E4-9DE4-900C0AAA92DF}" srcOrd="2" destOrd="0" presId="urn:microsoft.com/office/officeart/2005/8/layout/gear1"/>
    <dgm:cxn modelId="{D17A17B4-A856-4F45-9273-0762D44F8EF0}" type="presParOf" srcId="{F21F9D6B-E82B-4BB4-9639-85E2BFC272F2}" destId="{CEE9194C-78FF-4185-B761-111E46D65CF9}" srcOrd="3" destOrd="0" presId="urn:microsoft.com/office/officeart/2005/8/layout/gear1"/>
    <dgm:cxn modelId="{349560C3-406D-436D-8C12-61328B3EA72E}" type="presParOf" srcId="{F21F9D6B-E82B-4BB4-9639-85E2BFC272F2}" destId="{2EE829BC-767C-46AC-9CE0-2E3E9AB49161}" srcOrd="4" destOrd="0" presId="urn:microsoft.com/office/officeart/2005/8/layout/gear1"/>
    <dgm:cxn modelId="{862125FB-DE3F-4D16-A95A-6CA429009541}" type="presParOf" srcId="{F21F9D6B-E82B-4BB4-9639-85E2BFC272F2}" destId="{0974ABC0-E7F4-4173-A287-754A6BFDF387}" srcOrd="5" destOrd="0" presId="urn:microsoft.com/office/officeart/2005/8/layout/gear1"/>
    <dgm:cxn modelId="{E85498F6-0515-47A1-8989-B053919FB445}" type="presParOf" srcId="{F21F9D6B-E82B-4BB4-9639-85E2BFC272F2}" destId="{F217B452-DFF8-4EBB-8AA0-02ED1354B15B}" srcOrd="6" destOrd="0" presId="urn:microsoft.com/office/officeart/2005/8/layout/gear1"/>
    <dgm:cxn modelId="{044DDB1A-B82D-45D0-9256-175AF79161B2}" type="presParOf" srcId="{F21F9D6B-E82B-4BB4-9639-85E2BFC272F2}" destId="{E79C3309-21F5-4E99-A77E-805AB49BD1A5}" srcOrd="7" destOrd="0" presId="urn:microsoft.com/office/officeart/2005/8/layout/gear1"/>
    <dgm:cxn modelId="{6C99E802-EB6D-4602-B578-73BA23C82297}" type="presParOf" srcId="{F21F9D6B-E82B-4BB4-9639-85E2BFC272F2}" destId="{F9B0933B-C482-4846-B3F0-E5E235CF5709}" srcOrd="8" destOrd="0" presId="urn:microsoft.com/office/officeart/2005/8/layout/gear1"/>
    <dgm:cxn modelId="{AA903303-F937-4BF1-8C87-F462A97EA427}" type="presParOf" srcId="{F21F9D6B-E82B-4BB4-9639-85E2BFC272F2}" destId="{A86AB61D-3EAD-415A-BB57-C5D28149906A}" srcOrd="9" destOrd="0" presId="urn:microsoft.com/office/officeart/2005/8/layout/gear1"/>
    <dgm:cxn modelId="{4D8D76CC-E329-498D-850E-8DA72618AAA1}" type="presParOf" srcId="{F21F9D6B-E82B-4BB4-9639-85E2BFC272F2}" destId="{7F466DB8-C92B-4E33-BC86-771AA8BB6D53}" srcOrd="10" destOrd="0" presId="urn:microsoft.com/office/officeart/2005/8/layout/gear1"/>
    <dgm:cxn modelId="{4A41A197-38E6-4545-8DA4-5D6BA70A5C07}" type="presParOf" srcId="{F21F9D6B-E82B-4BB4-9639-85E2BFC272F2}" destId="{B6C32DDF-ACDD-44AA-B0A8-0ADC09E593C8}" srcOrd="11" destOrd="0" presId="urn:microsoft.com/office/officeart/2005/8/layout/gear1"/>
    <dgm:cxn modelId="{6D13C578-9823-46DA-81C2-64B7D9E875E8}" type="presParOf" srcId="{F21F9D6B-E82B-4BB4-9639-85E2BFC272F2}" destId="{EF5392FF-F4BB-4E73-A060-5ADAD29F3466}" srcOrd="12" destOrd="0" presId="urn:microsoft.com/office/officeart/2005/8/layout/gear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6A3C856-0B44-4B4F-87A0-6E6CD103CEE6}"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9947CBF7-4471-46B5-BC9B-7A1E2CE6AB03}">
      <dgm:prSet custT="1"/>
      <dgm:spPr/>
      <dgm:t>
        <a:bodyPr/>
        <a:lstStyle/>
        <a:p>
          <a:pPr algn="just"/>
          <a:r>
            <a:rPr lang="en-US" sz="2400" dirty="0"/>
            <a:t>- </a:t>
          </a:r>
          <a:r>
            <a:rPr lang="en-US" sz="2400" dirty="0"/>
            <a:t>Centre comunitare</a:t>
          </a:r>
          <a:r>
            <a:rPr lang="en-US" sz="2400" dirty="0"/>
            <a:t> Unity Hub</a:t>
          </a:r>
        </a:p>
      </dgm:t>
    </dgm:pt>
    <dgm:pt modelId="{A9E2A1E0-F091-40EE-87CB-FE01627AB6C8}" cxnId="{4D2AD2DD-C7D8-41E7-A462-1EE78CE0E0B3}" type="parTrans">
      <dgm:prSet/>
      <dgm:spPr/>
      <dgm:t>
        <a:bodyPr/>
        <a:lstStyle/>
        <a:p>
          <a:endParaRPr lang="en-US"/>
        </a:p>
      </dgm:t>
    </dgm:pt>
    <dgm:pt modelId="{FB811112-41A5-4B8A-86EA-7C956B85B0DC}" cxnId="{4D2AD2DD-C7D8-41E7-A462-1EE78CE0E0B3}" type="sibTrans">
      <dgm:prSet/>
      <dgm:spPr/>
      <dgm:t>
        <a:bodyPr/>
        <a:lstStyle/>
        <a:p>
          <a:endParaRPr lang="en-US"/>
        </a:p>
      </dgm:t>
    </dgm:pt>
    <dgm:pt modelId="{21037867-26CB-40DB-A512-BEAE05A4028D}">
      <dgm:prSet custT="1"/>
      <dgm:spPr/>
      <dgm:t>
        <a:bodyPr/>
        <a:lstStyle/>
        <a:p>
          <a:pPr algn="l"/>
          <a:r>
            <a:rPr lang="en-US" sz="2400" dirty="0"/>
            <a:t>-</a:t>
          </a:r>
          <a:r>
            <a:rPr lang="en-US" sz="2400" dirty="0" err="1"/>
            <a:t>Integrarea</a:t>
          </a:r>
          <a:r>
            <a:rPr lang="en-US" sz="2400" dirty="0"/>
            <a:t> PFA</a:t>
          </a:r>
          <a:r>
            <a:rPr lang="en-US" sz="2400" dirty="0"/>
            <a:t> (</a:t>
          </a:r>
          <a:r>
            <a:rPr lang="en-US" sz="2400" b="0" i="0" dirty="0"/>
            <a:t>Psychological First Aid</a:t>
          </a:r>
          <a:r>
            <a:rPr lang="en-US" sz="2400" b="0" i="0" dirty="0"/>
            <a:t>)</a:t>
          </a:r>
          <a:r>
            <a:rPr lang="en-US" sz="2400" dirty="0"/>
            <a:t> </a:t>
          </a:r>
          <a:r>
            <a:rPr lang="en-US" sz="2400" dirty="0" err="1"/>
            <a:t>și</a:t>
          </a:r>
          <a:r>
            <a:rPr lang="en-US" sz="2400" dirty="0"/>
            <a:t> MHPSS</a:t>
          </a:r>
          <a:r>
            <a:rPr lang="en-US" sz="2400" dirty="0"/>
            <a:t> </a:t>
          </a:r>
          <a:r>
            <a:rPr lang="en-US" sz="2400" b="0" i="0" dirty="0"/>
            <a:t>(Mental Health and Psychosocial Support) </a:t>
          </a:r>
          <a:endParaRPr lang="en-US" sz="2400" dirty="0"/>
        </a:p>
      </dgm:t>
    </dgm:pt>
    <dgm:pt modelId="{B151E803-B7B9-4F09-80E6-592ABB728E9B}" cxnId="{6CCF47B6-04C0-419E-B7E9-03059D268610}" type="parTrans">
      <dgm:prSet/>
      <dgm:spPr/>
      <dgm:t>
        <a:bodyPr/>
        <a:lstStyle/>
        <a:p>
          <a:endParaRPr lang="en-US"/>
        </a:p>
      </dgm:t>
    </dgm:pt>
    <dgm:pt modelId="{3A94F0AD-197D-4EC0-BD86-891CCF443010}" cxnId="{6CCF47B6-04C0-419E-B7E9-03059D268610}" type="sibTrans">
      <dgm:prSet/>
      <dgm:spPr/>
      <dgm:t>
        <a:bodyPr/>
        <a:lstStyle/>
        <a:p>
          <a:endParaRPr lang="en-US"/>
        </a:p>
      </dgm:t>
    </dgm:pt>
    <dgm:pt modelId="{9A9D5DAC-5517-4AFE-884D-3F19A0F45558}">
      <dgm:prSet custT="1"/>
      <dgm:spPr/>
      <dgm:t>
        <a:bodyPr/>
        <a:lstStyle/>
        <a:p>
          <a:pPr algn="just"/>
          <a:r>
            <a:rPr lang="en-US" sz="2400" dirty="0"/>
            <a:t>- </a:t>
          </a:r>
          <a:r>
            <a:rPr lang="en-US" sz="2400" dirty="0" err="1"/>
            <a:t>Sistematizarea</a:t>
          </a:r>
          <a:r>
            <a:rPr lang="en-US" sz="2400" dirty="0"/>
            <a:t> </a:t>
          </a:r>
          <a:r>
            <a:rPr lang="en-US" sz="2400" dirty="0" err="1"/>
            <a:t>raportării</a:t>
          </a:r>
          <a:r>
            <a:rPr lang="en-US" sz="2400" dirty="0"/>
            <a:t> </a:t>
          </a:r>
          <a:r>
            <a:rPr lang="en-US" sz="2400" dirty="0" err="1"/>
            <a:t>lunare</a:t>
          </a:r>
          <a:endParaRPr lang="en-US" sz="2400" dirty="0"/>
        </a:p>
      </dgm:t>
    </dgm:pt>
    <dgm:pt modelId="{9E5E6087-C957-4C71-B20E-F9E476831159}" cxnId="{B0604100-5B74-4771-A2EC-CBFFDFC31292}" type="parTrans">
      <dgm:prSet/>
      <dgm:spPr/>
      <dgm:t>
        <a:bodyPr/>
        <a:lstStyle/>
        <a:p>
          <a:endParaRPr lang="en-US"/>
        </a:p>
      </dgm:t>
    </dgm:pt>
    <dgm:pt modelId="{EB8D6233-6883-46CB-B522-18F733ED0255}" cxnId="{B0604100-5B74-4771-A2EC-CBFFDFC31292}" type="sibTrans">
      <dgm:prSet/>
      <dgm:spPr/>
      <dgm:t>
        <a:bodyPr/>
        <a:lstStyle/>
        <a:p>
          <a:endParaRPr lang="en-US"/>
        </a:p>
      </dgm:t>
    </dgm:pt>
    <dgm:pt modelId="{BB0844C2-E609-49C6-8870-382B12F69346}" type="pres">
      <dgm:prSet presAssocID="{06A3C856-0B44-4B4F-87A0-6E6CD103CEE6}" presName="vert0" presStyleCnt="0">
        <dgm:presLayoutVars>
          <dgm:dir/>
          <dgm:animOne val="branch"/>
          <dgm:animLvl val="lvl"/>
        </dgm:presLayoutVars>
      </dgm:prSet>
      <dgm:spPr/>
    </dgm:pt>
    <dgm:pt modelId="{804FA5EA-60B8-4826-AF5E-422D3A9F1516}" type="pres">
      <dgm:prSet presAssocID="{9947CBF7-4471-46B5-BC9B-7A1E2CE6AB03}" presName="thickLine" presStyleLbl="alignNode1" presStyleIdx="0" presStyleCnt="3"/>
      <dgm:spPr/>
    </dgm:pt>
    <dgm:pt modelId="{8D10CE77-1E28-4927-88F2-559AD4444C8B}" type="pres">
      <dgm:prSet presAssocID="{9947CBF7-4471-46B5-BC9B-7A1E2CE6AB03}" presName="horz1" presStyleCnt="0"/>
      <dgm:spPr/>
    </dgm:pt>
    <dgm:pt modelId="{507FF3BC-A2B7-4EE7-8C52-BDF40BFA40F2}" type="pres">
      <dgm:prSet presAssocID="{9947CBF7-4471-46B5-BC9B-7A1E2CE6AB03}" presName="tx1" presStyleLbl="revTx" presStyleIdx="0" presStyleCnt="3"/>
      <dgm:spPr/>
    </dgm:pt>
    <dgm:pt modelId="{97D01CF8-C120-4108-BBB3-394D354FB5BB}" type="pres">
      <dgm:prSet presAssocID="{9947CBF7-4471-46B5-BC9B-7A1E2CE6AB03}" presName="vert1" presStyleCnt="0"/>
      <dgm:spPr/>
    </dgm:pt>
    <dgm:pt modelId="{8570FC61-5333-4710-9C73-723886537995}" type="pres">
      <dgm:prSet presAssocID="{21037867-26CB-40DB-A512-BEAE05A4028D}" presName="thickLine" presStyleLbl="alignNode1" presStyleIdx="1" presStyleCnt="3"/>
      <dgm:spPr/>
    </dgm:pt>
    <dgm:pt modelId="{46DB2D91-1ABA-47ED-A701-F06C03C25C12}" type="pres">
      <dgm:prSet presAssocID="{21037867-26CB-40DB-A512-BEAE05A4028D}" presName="horz1" presStyleCnt="0"/>
      <dgm:spPr/>
    </dgm:pt>
    <dgm:pt modelId="{D1383948-8DFA-4B35-906D-4AE730151057}" type="pres">
      <dgm:prSet presAssocID="{21037867-26CB-40DB-A512-BEAE05A4028D}" presName="tx1" presStyleLbl="revTx" presStyleIdx="1" presStyleCnt="3"/>
      <dgm:spPr/>
    </dgm:pt>
    <dgm:pt modelId="{63FC1E99-2ACB-4EB5-A693-33EC8F8B06B9}" type="pres">
      <dgm:prSet presAssocID="{21037867-26CB-40DB-A512-BEAE05A4028D}" presName="vert1" presStyleCnt="0"/>
      <dgm:spPr/>
    </dgm:pt>
    <dgm:pt modelId="{D7CB7FFF-7AA1-4555-920C-42D981C55653}" type="pres">
      <dgm:prSet presAssocID="{9A9D5DAC-5517-4AFE-884D-3F19A0F45558}" presName="thickLine" presStyleLbl="alignNode1" presStyleIdx="2" presStyleCnt="3"/>
      <dgm:spPr/>
    </dgm:pt>
    <dgm:pt modelId="{1C4DBAEF-72DF-4E35-B95D-5C3960E887C6}" type="pres">
      <dgm:prSet presAssocID="{9A9D5DAC-5517-4AFE-884D-3F19A0F45558}" presName="horz1" presStyleCnt="0"/>
      <dgm:spPr/>
    </dgm:pt>
    <dgm:pt modelId="{56098AE5-6A52-484A-A314-C2682CB28C98}" type="pres">
      <dgm:prSet presAssocID="{9A9D5DAC-5517-4AFE-884D-3F19A0F45558}" presName="tx1" presStyleLbl="revTx" presStyleIdx="2" presStyleCnt="3"/>
      <dgm:spPr/>
    </dgm:pt>
    <dgm:pt modelId="{E5229032-4F6B-4B48-B9ED-3990EB0192AB}" type="pres">
      <dgm:prSet presAssocID="{9A9D5DAC-5517-4AFE-884D-3F19A0F45558}" presName="vert1" presStyleCnt="0"/>
      <dgm:spPr/>
    </dgm:pt>
  </dgm:ptLst>
  <dgm:cxnLst>
    <dgm:cxn modelId="{B0604100-5B74-4771-A2EC-CBFFDFC31292}" srcId="{06A3C856-0B44-4B4F-87A0-6E6CD103CEE6}" destId="{9A9D5DAC-5517-4AFE-884D-3F19A0F45558}" srcOrd="2" destOrd="0" parTransId="{9E5E6087-C957-4C71-B20E-F9E476831159}" sibTransId="{EB8D6233-6883-46CB-B522-18F733ED0255}"/>
    <dgm:cxn modelId="{97375C3A-C0CC-42C2-BA40-548DE82FE511}" type="presOf" srcId="{9A9D5DAC-5517-4AFE-884D-3F19A0F45558}" destId="{56098AE5-6A52-484A-A314-C2682CB28C98}" srcOrd="0" destOrd="0" presId="urn:microsoft.com/office/officeart/2008/layout/LinedList"/>
    <dgm:cxn modelId="{28EBF444-6169-4539-A0B2-F7ECCEF20F30}" type="presOf" srcId="{06A3C856-0B44-4B4F-87A0-6E6CD103CEE6}" destId="{BB0844C2-E609-49C6-8870-382B12F69346}" srcOrd="0" destOrd="0" presId="urn:microsoft.com/office/officeart/2008/layout/LinedList"/>
    <dgm:cxn modelId="{93E3C156-626B-451D-90B0-E95DD3E92C42}" type="presOf" srcId="{9947CBF7-4471-46B5-BC9B-7A1E2CE6AB03}" destId="{507FF3BC-A2B7-4EE7-8C52-BDF40BFA40F2}" srcOrd="0" destOrd="0" presId="urn:microsoft.com/office/officeart/2008/layout/LinedList"/>
    <dgm:cxn modelId="{89EEE877-499B-47DF-9E92-2101F8AC99F6}" type="presOf" srcId="{21037867-26CB-40DB-A512-BEAE05A4028D}" destId="{D1383948-8DFA-4B35-906D-4AE730151057}" srcOrd="0" destOrd="0" presId="urn:microsoft.com/office/officeart/2008/layout/LinedList"/>
    <dgm:cxn modelId="{6CCF47B6-04C0-419E-B7E9-03059D268610}" srcId="{06A3C856-0B44-4B4F-87A0-6E6CD103CEE6}" destId="{21037867-26CB-40DB-A512-BEAE05A4028D}" srcOrd="1" destOrd="0" parTransId="{B151E803-B7B9-4F09-80E6-592ABB728E9B}" sibTransId="{3A94F0AD-197D-4EC0-BD86-891CCF443010}"/>
    <dgm:cxn modelId="{4D2AD2DD-C7D8-41E7-A462-1EE78CE0E0B3}" srcId="{06A3C856-0B44-4B4F-87A0-6E6CD103CEE6}" destId="{9947CBF7-4471-46B5-BC9B-7A1E2CE6AB03}" srcOrd="0" destOrd="0" parTransId="{A9E2A1E0-F091-40EE-87CB-FE01627AB6C8}" sibTransId="{FB811112-41A5-4B8A-86EA-7C956B85B0DC}"/>
    <dgm:cxn modelId="{05AB656B-831C-4A3C-8B8A-5D36C6983535}" type="presParOf" srcId="{BB0844C2-E609-49C6-8870-382B12F69346}" destId="{804FA5EA-60B8-4826-AF5E-422D3A9F1516}" srcOrd="0" destOrd="0" presId="urn:microsoft.com/office/officeart/2008/layout/LinedList"/>
    <dgm:cxn modelId="{5A2A98AA-D526-407B-A288-228E15C4C70C}" type="presParOf" srcId="{BB0844C2-E609-49C6-8870-382B12F69346}" destId="{8D10CE77-1E28-4927-88F2-559AD4444C8B}" srcOrd="1" destOrd="0" presId="urn:microsoft.com/office/officeart/2008/layout/LinedList"/>
    <dgm:cxn modelId="{DCBB5DE8-7638-4BCC-A651-65E0EE120478}" type="presParOf" srcId="{8D10CE77-1E28-4927-88F2-559AD4444C8B}" destId="{507FF3BC-A2B7-4EE7-8C52-BDF40BFA40F2}" srcOrd="0" destOrd="0" presId="urn:microsoft.com/office/officeart/2008/layout/LinedList"/>
    <dgm:cxn modelId="{5206808D-FDF2-414D-8908-74826D94A5FE}" type="presParOf" srcId="{8D10CE77-1E28-4927-88F2-559AD4444C8B}" destId="{97D01CF8-C120-4108-BBB3-394D354FB5BB}" srcOrd="1" destOrd="0" presId="urn:microsoft.com/office/officeart/2008/layout/LinedList"/>
    <dgm:cxn modelId="{9826A253-4DEA-4A86-9ACB-F7A07F0FF62D}" type="presParOf" srcId="{BB0844C2-E609-49C6-8870-382B12F69346}" destId="{8570FC61-5333-4710-9C73-723886537995}" srcOrd="2" destOrd="0" presId="urn:microsoft.com/office/officeart/2008/layout/LinedList"/>
    <dgm:cxn modelId="{9D77CE58-7F3A-47ED-BAD5-6489CF00AF08}" type="presParOf" srcId="{BB0844C2-E609-49C6-8870-382B12F69346}" destId="{46DB2D91-1ABA-47ED-A701-F06C03C25C12}" srcOrd="3" destOrd="0" presId="urn:microsoft.com/office/officeart/2008/layout/LinedList"/>
    <dgm:cxn modelId="{197FB22E-2CA2-4D47-9110-B14A2E874E16}" type="presParOf" srcId="{46DB2D91-1ABA-47ED-A701-F06C03C25C12}" destId="{D1383948-8DFA-4B35-906D-4AE730151057}" srcOrd="0" destOrd="0" presId="urn:microsoft.com/office/officeart/2008/layout/LinedList"/>
    <dgm:cxn modelId="{03F44943-047C-449E-A4D5-3A98196805FC}" type="presParOf" srcId="{46DB2D91-1ABA-47ED-A701-F06C03C25C12}" destId="{63FC1E99-2ACB-4EB5-A693-33EC8F8B06B9}" srcOrd="1" destOrd="0" presId="urn:microsoft.com/office/officeart/2008/layout/LinedList"/>
    <dgm:cxn modelId="{C1D0DDDC-EFDA-4586-B692-12FE0349CD60}" type="presParOf" srcId="{BB0844C2-E609-49C6-8870-382B12F69346}" destId="{D7CB7FFF-7AA1-4555-920C-42D981C55653}" srcOrd="4" destOrd="0" presId="urn:microsoft.com/office/officeart/2008/layout/LinedList"/>
    <dgm:cxn modelId="{F7906B82-9F49-4860-B7C9-F47A33D663E7}" type="presParOf" srcId="{BB0844C2-E609-49C6-8870-382B12F69346}" destId="{1C4DBAEF-72DF-4E35-B95D-5C3960E887C6}" srcOrd="5" destOrd="0" presId="urn:microsoft.com/office/officeart/2008/layout/LinedList"/>
    <dgm:cxn modelId="{3390B305-1321-41A4-A567-B20B1FC2786E}" type="presParOf" srcId="{1C4DBAEF-72DF-4E35-B95D-5C3960E887C6}" destId="{56098AE5-6A52-484A-A314-C2682CB28C98}" srcOrd="0" destOrd="0" presId="urn:microsoft.com/office/officeart/2008/layout/LinedList"/>
    <dgm:cxn modelId="{8E35284D-EB43-4AF3-9A41-04E9C34B1084}" type="presParOf" srcId="{1C4DBAEF-72DF-4E35-B95D-5C3960E887C6}" destId="{E5229032-4F6B-4B48-B9ED-3990EB0192AB}" srcOrd="1" destOrd="0" presId="urn:microsoft.com/office/officeart/2008/layout/Lin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645910" cy="6051550"/>
        <a:chOff x="0" y="0"/>
        <a:chExt cx="6645910" cy="6051550"/>
      </a:xfrm>
    </dsp:grpSpPr>
    <dsp:sp modelId="{04908B2C-437C-40FA-80FF-D2030DBE5F6E}">
      <dsp:nvSpPr>
        <dsp:cNvPr id="3" name="Rounded Rectangle 2"/>
        <dsp:cNvSpPr/>
      </dsp:nvSpPr>
      <dsp:spPr bwMode="white">
        <a:xfrm>
          <a:off x="0" y="0"/>
          <a:ext cx="2109813" cy="6051550"/>
        </a:xfrm>
        <a:prstGeom prst="roundRect">
          <a:avLst>
            <a:gd name="adj" fmla="val 10000"/>
          </a:avLst>
        </a:prstGeom>
      </dsp:spPr>
      <dsp:style>
        <a:lnRef idx="0">
          <a:schemeClr val="accent1"/>
        </a:lnRef>
        <a:fillRef idx="1">
          <a:schemeClr val="accent1">
            <a:tint val="40000"/>
          </a:schemeClr>
        </a:fillRef>
        <a:effectRef idx="1">
          <a:scrgbClr r="0" g="0" b="0"/>
        </a:effectRef>
        <a:fontRef idx="minor"/>
      </dsp:style>
      <dsp:txBody>
        <a:bodyPr vert="horz" wrap="square" lIns="121920" tIns="121920" rIns="121920" bIns="12192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altLang="en-US" sz="3200" b="1">
              <a:solidFill>
                <a:schemeClr val="dk1"/>
              </a:solidFill>
              <a:latin typeface="Arial" panose="020B0604020202020204" pitchFamily="34" charset="0"/>
              <a:cs typeface="Arial" panose="020B0604020202020204" pitchFamily="34" charset="0"/>
            </a:rPr>
            <a:t>I.</a:t>
          </a:r>
          <a:endParaRPr lang="en-US" altLang="en-US" sz="3200" b="1">
            <a:solidFill>
              <a:schemeClr val="dk1"/>
            </a:solidFill>
            <a:latin typeface="Arial" panose="020B0604020202020204" pitchFamily="34" charset="0"/>
            <a:cs typeface="Arial" panose="020B0604020202020204" pitchFamily="34" charset="0"/>
          </a:endParaRPr>
        </a:p>
      </dsp:txBody>
      <dsp:txXfrm>
        <a:off x="0" y="0"/>
        <a:ext cx="2109813" cy="6051550"/>
      </dsp:txXfrm>
    </dsp:sp>
    <dsp:sp modelId="{DC46F4F0-32EC-4B5C-8549-2376002EC6E2}">
      <dsp:nvSpPr>
        <dsp:cNvPr id="4" name="Rounded Rectangle 3"/>
        <dsp:cNvSpPr/>
      </dsp:nvSpPr>
      <dsp:spPr bwMode="white">
        <a:xfrm>
          <a:off x="210981" y="1815465"/>
          <a:ext cx="1687850" cy="1826271"/>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38100" tIns="28575" rIns="38100" bIns="28575"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en-US" altLang="en-US" dirty="0" err="1">
              <a:solidFill>
                <a:srgbClr val="FF0000"/>
              </a:solidFill>
              <a:latin typeface="Arial" panose="020B0604020202020204" pitchFamily="34" charset="0"/>
              <a:cs typeface="Arial" panose="020B0604020202020204" pitchFamily="34" charset="0"/>
              <a:sym typeface="+mn-ea"/>
            </a:rPr>
            <a:t>Istoria Mișcrării Internaționale de Cruce Roșie și Semilună Roșie</a:t>
          </a:r>
          <a:endParaRPr lang="en-US" altLang="en-US" dirty="0" err="1">
            <a:solidFill>
              <a:srgbClr val="FF0000"/>
            </a:solidFill>
            <a:latin typeface="Arial" panose="020B0604020202020204" pitchFamily="34" charset="0"/>
            <a:cs typeface="Arial" panose="020B0604020202020204" pitchFamily="34" charset="0"/>
            <a:sym typeface="+mn-ea"/>
          </a:endParaRPr>
        </a:p>
      </dsp:txBody>
      <dsp:txXfrm>
        <a:off x="210981" y="1815465"/>
        <a:ext cx="1687850" cy="1826271"/>
      </dsp:txXfrm>
    </dsp:sp>
    <dsp:sp modelId="{571097C8-67AC-4F41-8E95-594D2694B54B}">
      <dsp:nvSpPr>
        <dsp:cNvPr id="5" name="Rounded Rectangle 4"/>
        <dsp:cNvSpPr/>
      </dsp:nvSpPr>
      <dsp:spPr bwMode="white">
        <a:xfrm>
          <a:off x="210981" y="3922701"/>
          <a:ext cx="1687850" cy="1826271"/>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38100" tIns="28575" rIns="38100" bIns="28575"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en-US" altLang="en-US" dirty="0" err="1">
              <a:solidFill>
                <a:srgbClr val="FF0000"/>
              </a:solidFill>
              <a:latin typeface="Arial" panose="020B0604020202020204" pitchFamily="34" charset="0"/>
              <a:cs typeface="Arial" panose="020B0604020202020204" pitchFamily="34" charset="0"/>
              <a:sym typeface="+mn-ea"/>
            </a:rPr>
            <a:t>Principiile fundamentale de activitate ale </a:t>
          </a:r>
          <a:r>
            <a:rPr lang="en-US" altLang="en-US" dirty="0" err="1">
              <a:solidFill>
                <a:srgbClr val="FF0000"/>
              </a:solidFill>
              <a:latin typeface="Arial" panose="020B0604020202020204" pitchFamily="34" charset="0"/>
              <a:cs typeface="Arial" panose="020B0604020202020204" pitchFamily="34" charset="0"/>
              <a:sym typeface="+mn-ea"/>
            </a:rPr>
            <a:t>Mișcrării Internaționale de Cruce Roșie și Semilună Roșie</a:t>
          </a:r>
          <a:endParaRPr lang="en-US" altLang="en-US" dirty="0" err="1">
            <a:solidFill>
              <a:srgbClr val="FF0000"/>
            </a:solidFill>
            <a:latin typeface="Arial" panose="020B0604020202020204" pitchFamily="34" charset="0"/>
            <a:cs typeface="Arial" panose="020B0604020202020204" pitchFamily="34" charset="0"/>
            <a:sym typeface="+mn-ea"/>
          </a:endParaRPr>
        </a:p>
      </dsp:txBody>
      <dsp:txXfrm>
        <a:off x="210981" y="3922701"/>
        <a:ext cx="1687850" cy="1826271"/>
      </dsp:txXfrm>
    </dsp:sp>
    <dsp:sp modelId="{4575CCA1-32D3-44EE-AC9C-084C34CAB5C5}">
      <dsp:nvSpPr>
        <dsp:cNvPr id="6" name="Rounded Rectangle 5"/>
        <dsp:cNvSpPr/>
      </dsp:nvSpPr>
      <dsp:spPr bwMode="white">
        <a:xfrm>
          <a:off x="2268049" y="0"/>
          <a:ext cx="2109813" cy="6051550"/>
        </a:xfrm>
        <a:prstGeom prst="roundRect">
          <a:avLst>
            <a:gd name="adj" fmla="val 10000"/>
          </a:avLst>
        </a:prstGeom>
      </dsp:spPr>
      <dsp:style>
        <a:lnRef idx="0">
          <a:schemeClr val="accent1"/>
        </a:lnRef>
        <a:fillRef idx="1">
          <a:schemeClr val="accent1">
            <a:tint val="40000"/>
          </a:schemeClr>
        </a:fillRef>
        <a:effectRef idx="1">
          <a:scrgbClr r="0" g="0" b="0"/>
        </a:effectRef>
        <a:fontRef idx="minor"/>
      </dsp:style>
      <dsp:txBody>
        <a:bodyPr vert="horz" wrap="square" lIns="137160" tIns="137160" rIns="137160" bIns="1371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altLang="en-US" sz="3600" b="1">
              <a:solidFill>
                <a:schemeClr val="dk1"/>
              </a:solidFill>
              <a:latin typeface="Arial" panose="020B0604020202020204" pitchFamily="34" charset="0"/>
              <a:cs typeface="Arial" panose="020B0604020202020204" pitchFamily="34" charset="0"/>
            </a:rPr>
            <a:t>II.</a:t>
          </a:r>
          <a:endParaRPr lang="en-US" altLang="en-US" sz="3600" b="1">
            <a:solidFill>
              <a:schemeClr val="dk1"/>
            </a:solidFill>
            <a:latin typeface="Arial" panose="020B0604020202020204" pitchFamily="34" charset="0"/>
            <a:cs typeface="Arial" panose="020B0604020202020204" pitchFamily="34" charset="0"/>
          </a:endParaRPr>
        </a:p>
      </dsp:txBody>
      <dsp:txXfrm>
        <a:off x="2268049" y="0"/>
        <a:ext cx="2109813" cy="6051550"/>
      </dsp:txXfrm>
    </dsp:sp>
    <dsp:sp modelId="{771C54E6-F3B7-4393-A450-C050862B1284}">
      <dsp:nvSpPr>
        <dsp:cNvPr id="7" name="Rounded Rectangle 6"/>
        <dsp:cNvSpPr/>
      </dsp:nvSpPr>
      <dsp:spPr bwMode="white">
        <a:xfrm>
          <a:off x="2479030" y="1815465"/>
          <a:ext cx="1687850" cy="1826271"/>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38100" tIns="28575" rIns="38100" bIns="28575"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en-US" altLang="en-US" dirty="0" err="1">
              <a:solidFill>
                <a:srgbClr val="FF0000"/>
              </a:solidFill>
              <a:latin typeface="Arial" panose="020B0604020202020204" pitchFamily="34" charset="0"/>
              <a:cs typeface="Arial" panose="020B0604020202020204" pitchFamily="34" charset="0"/>
              <a:sym typeface="+mn-ea"/>
            </a:rPr>
            <a:t>Părțile componente ale Mișcării</a:t>
          </a:r>
          <a:endParaRPr lang="en-US" altLang="en-US" dirty="0" err="1">
            <a:solidFill>
              <a:srgbClr val="FF0000"/>
            </a:solidFill>
            <a:latin typeface="Arial" panose="020B0604020202020204" pitchFamily="34" charset="0"/>
            <a:cs typeface="Arial" panose="020B0604020202020204" pitchFamily="34" charset="0"/>
            <a:sym typeface="+mn-ea"/>
          </a:endParaRPr>
        </a:p>
      </dsp:txBody>
      <dsp:txXfrm>
        <a:off x="2479030" y="1815465"/>
        <a:ext cx="1687850" cy="1826271"/>
      </dsp:txXfrm>
    </dsp:sp>
    <dsp:sp modelId="{F7C89A34-7AD5-4D3B-8522-2F1A5128D525}">
      <dsp:nvSpPr>
        <dsp:cNvPr id="8" name="Rounded Rectangle 7"/>
        <dsp:cNvSpPr/>
      </dsp:nvSpPr>
      <dsp:spPr bwMode="white">
        <a:xfrm>
          <a:off x="2479030" y="3922701"/>
          <a:ext cx="1687850" cy="1826271"/>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38100" tIns="28575" rIns="38100" bIns="28575"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br>
            <a:rPr lang="en-US" altLang="en-US" dirty="0">
              <a:latin typeface="Arial" panose="020B0604020202020204" pitchFamily="34" charset="0"/>
              <a:cs typeface="Arial" panose="020B0604020202020204" pitchFamily="34" charset="0"/>
              <a:sym typeface="+mn-ea"/>
            </a:rPr>
          </a:br>
          <a:r>
            <a:rPr lang="en-US" altLang="en-US" dirty="0">
              <a:solidFill>
                <a:srgbClr val="FF0000"/>
              </a:solidFill>
              <a:latin typeface="Arial" panose="020B0604020202020204" pitchFamily="34" charset="0"/>
              <a:cs typeface="Arial" panose="020B0604020202020204" pitchFamily="34" charset="0"/>
              <a:sym typeface="+mn-ea"/>
            </a:rPr>
            <a:t>Convențiile de la Geneva și protecția oferită în contextul conflictelor militare</a:t>
          </a:r>
          <a:endParaRPr lang="en-US" altLang="en-US" dirty="0">
            <a:solidFill>
              <a:srgbClr val="FF0000"/>
            </a:solidFill>
            <a:latin typeface="Arial" panose="020B0604020202020204" pitchFamily="34" charset="0"/>
            <a:cs typeface="Arial" panose="020B0604020202020204" pitchFamily="34" charset="0"/>
            <a:sym typeface="+mn-ea"/>
          </a:endParaRPr>
        </a:p>
      </dsp:txBody>
      <dsp:txXfrm>
        <a:off x="2479030" y="3922701"/>
        <a:ext cx="1687850" cy="1826271"/>
      </dsp:txXfrm>
    </dsp:sp>
    <dsp:sp modelId="{3822D433-9B3C-4D19-8361-EAD25DE3029E}">
      <dsp:nvSpPr>
        <dsp:cNvPr id="9" name="Rounded Rectangle 8"/>
        <dsp:cNvSpPr/>
      </dsp:nvSpPr>
      <dsp:spPr bwMode="white">
        <a:xfrm>
          <a:off x="4536097" y="0"/>
          <a:ext cx="2109813" cy="6051550"/>
        </a:xfrm>
        <a:prstGeom prst="roundRect">
          <a:avLst>
            <a:gd name="adj" fmla="val 10000"/>
          </a:avLst>
        </a:prstGeom>
      </dsp:spPr>
      <dsp:style>
        <a:lnRef idx="0">
          <a:schemeClr val="accent1"/>
        </a:lnRef>
        <a:fillRef idx="1">
          <a:schemeClr val="accent1">
            <a:tint val="40000"/>
          </a:schemeClr>
        </a:fillRef>
        <a:effectRef idx="1">
          <a:scrgbClr r="0" g="0" b="0"/>
        </a:effectRef>
        <a:fontRef idx="minor"/>
      </dsp:style>
      <dsp:txBody>
        <a:bodyPr vert="horz" wrap="square" lIns="137160" tIns="137160" rIns="137160" bIns="1371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altLang="en-US" sz="3600">
              <a:solidFill>
                <a:schemeClr val="dk1"/>
              </a:solidFill>
              <a:latin typeface="Arial" panose="020B0604020202020204" pitchFamily="34" charset="0"/>
              <a:cs typeface="Arial" panose="020B0604020202020204" pitchFamily="34" charset="0"/>
            </a:rPr>
            <a:t>III.</a:t>
          </a:r>
          <a:endParaRPr lang="en-US" altLang="en-US" sz="3600">
            <a:solidFill>
              <a:schemeClr val="dk1"/>
            </a:solidFill>
            <a:latin typeface="Arial" panose="020B0604020202020204" pitchFamily="34" charset="0"/>
            <a:cs typeface="Arial" panose="020B0604020202020204" pitchFamily="34" charset="0"/>
          </a:endParaRPr>
        </a:p>
      </dsp:txBody>
      <dsp:txXfrm>
        <a:off x="4536097" y="0"/>
        <a:ext cx="2109813" cy="6051550"/>
      </dsp:txXfrm>
    </dsp:sp>
    <dsp:sp modelId="{774E3FFC-2AD5-45C5-8D5F-74B73930BC08}">
      <dsp:nvSpPr>
        <dsp:cNvPr id="10" name="Rounded Rectangle 9"/>
        <dsp:cNvSpPr/>
      </dsp:nvSpPr>
      <dsp:spPr bwMode="white">
        <a:xfrm>
          <a:off x="4747079" y="1815465"/>
          <a:ext cx="1687850" cy="3933508"/>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38100" tIns="28575" rIns="38100" bIns="28575"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en-US" altLang="en-US" dirty="0">
              <a:solidFill>
                <a:srgbClr val="FF0000"/>
              </a:solidFill>
              <a:latin typeface="Arial" panose="020B0604020202020204" pitchFamily="34" charset="0"/>
              <a:cs typeface="Arial" panose="020B0604020202020204" pitchFamily="34" charset="0"/>
              <a:sym typeface="+mn-ea"/>
            </a:rPr>
            <a:t>Importanța și protecția emblemei Mișcării </a:t>
          </a:r>
          <a:endParaRPr lang="en-US" altLang="en-US" dirty="0">
            <a:solidFill>
              <a:srgbClr val="FF0000"/>
            </a:solidFill>
            <a:latin typeface="Arial" panose="020B0604020202020204" pitchFamily="34" charset="0"/>
            <a:cs typeface="Arial" panose="020B0604020202020204" pitchFamily="34" charset="0"/>
            <a:sym typeface="+mn-ea"/>
          </a:endParaRPr>
        </a:p>
      </dsp:txBody>
      <dsp:txXfrm>
        <a:off x="4747079" y="1815465"/>
        <a:ext cx="1687850" cy="3933508"/>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645910" cy="6051550"/>
        <a:chOff x="0" y="0"/>
        <a:chExt cx="6645910" cy="6051550"/>
      </a:xfrm>
    </dsp:grpSpPr>
    <dsp:sp modelId="{04908B2C-437C-40FA-80FF-D2030DBE5F6E}">
      <dsp:nvSpPr>
        <dsp:cNvPr id="3" name="Rounded Rectangle 2"/>
        <dsp:cNvSpPr/>
      </dsp:nvSpPr>
      <dsp:spPr bwMode="white">
        <a:xfrm>
          <a:off x="0" y="0"/>
          <a:ext cx="2109813" cy="6051550"/>
        </a:xfrm>
        <a:prstGeom prst="roundRect">
          <a:avLst>
            <a:gd name="adj" fmla="val 10000"/>
          </a:avLst>
        </a:prstGeom>
      </dsp:spPr>
      <dsp:style>
        <a:lnRef idx="0">
          <a:schemeClr val="accent1"/>
        </a:lnRef>
        <a:fillRef idx="1">
          <a:schemeClr val="accent1">
            <a:tint val="40000"/>
          </a:schemeClr>
        </a:fillRef>
        <a:effectRef idx="1">
          <a:scrgbClr r="0" g="0" b="0"/>
        </a:effectRef>
        <a:fontRef idx="minor"/>
      </dsp:style>
      <dsp:txBody>
        <a:bodyPr vert="horz" wrap="square" lIns="121920" tIns="121920" rIns="121920" bIns="12192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 altLang="en-US" sz="3200" b="1">
              <a:solidFill>
                <a:schemeClr val="dk1"/>
              </a:solidFill>
              <a:latin typeface="Arial" panose="020B0604020202020204" pitchFamily="34" charset="0"/>
              <a:cs typeface="Arial" panose="020B0604020202020204" pitchFamily="34" charset="0"/>
            </a:rPr>
            <a:t>I.</a:t>
          </a:r>
          <a:endParaRPr lang="" altLang="en-US" sz="3200" b="1">
            <a:solidFill>
              <a:schemeClr val="dk1"/>
            </a:solidFill>
            <a:latin typeface="Arial" panose="020B0604020202020204" pitchFamily="34" charset="0"/>
            <a:cs typeface="Arial" panose="020B0604020202020204" pitchFamily="34" charset="0"/>
          </a:endParaRPr>
        </a:p>
      </dsp:txBody>
      <dsp:txXfrm>
        <a:off x="0" y="0"/>
        <a:ext cx="2109813" cy="6051550"/>
      </dsp:txXfrm>
    </dsp:sp>
    <dsp:sp modelId="{DC46F4F0-32EC-4B5C-8549-2376002EC6E2}">
      <dsp:nvSpPr>
        <dsp:cNvPr id="4" name="Rounded Rectangle 3"/>
        <dsp:cNvSpPr/>
      </dsp:nvSpPr>
      <dsp:spPr bwMode="white">
        <a:xfrm>
          <a:off x="210981" y="1815465"/>
          <a:ext cx="1687850" cy="1826271"/>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38100" tIns="28575" rIns="38100" bIns="28575"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en-US" altLang="en-US" dirty="0" err="1">
              <a:solidFill>
                <a:srgbClr val="FF0000"/>
              </a:solidFill>
              <a:latin typeface="Arial" panose="020B0604020202020204" pitchFamily="34" charset="0"/>
              <a:cs typeface="Arial" panose="020B0604020202020204" pitchFamily="34" charset="0"/>
              <a:sym typeface="+mn-ea"/>
            </a:rPr>
            <a:t>Istoria Mișcrării Internaționale de Cruce Roșie și Semilună Roșie</a:t>
          </a:r>
          <a:endParaRPr lang="en-US" altLang="en-US" dirty="0" err="1">
            <a:solidFill>
              <a:srgbClr val="FF0000"/>
            </a:solidFill>
            <a:latin typeface="Arial" panose="020B0604020202020204" pitchFamily="34" charset="0"/>
            <a:cs typeface="Arial" panose="020B0604020202020204" pitchFamily="34" charset="0"/>
            <a:sym typeface="+mn-ea"/>
          </a:endParaRPr>
        </a:p>
      </dsp:txBody>
      <dsp:txXfrm>
        <a:off x="210981" y="1815465"/>
        <a:ext cx="1687850" cy="1826271"/>
      </dsp:txXfrm>
    </dsp:sp>
    <dsp:sp modelId="{571097C8-67AC-4F41-8E95-594D2694B54B}">
      <dsp:nvSpPr>
        <dsp:cNvPr id="5" name="Rounded Rectangle 4"/>
        <dsp:cNvSpPr/>
      </dsp:nvSpPr>
      <dsp:spPr bwMode="white">
        <a:xfrm>
          <a:off x="210981" y="3922701"/>
          <a:ext cx="1687850" cy="1826271"/>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38100" tIns="28575" rIns="38100" bIns="28575"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en-US" altLang="en-US" dirty="0" err="1">
              <a:solidFill>
                <a:srgbClr val="FF0000"/>
              </a:solidFill>
              <a:latin typeface="Arial" panose="020B0604020202020204" pitchFamily="34" charset="0"/>
              <a:cs typeface="Arial" panose="020B0604020202020204" pitchFamily="34" charset="0"/>
              <a:sym typeface="+mn-ea"/>
            </a:rPr>
            <a:t>Principiile fundamentale de activitate ale </a:t>
          </a:r>
          <a:r>
            <a:rPr lang="en-US" altLang="en-US" dirty="0" err="1">
              <a:solidFill>
                <a:srgbClr val="FF0000"/>
              </a:solidFill>
              <a:latin typeface="Arial" panose="020B0604020202020204" pitchFamily="34" charset="0"/>
              <a:cs typeface="Arial" panose="020B0604020202020204" pitchFamily="34" charset="0"/>
              <a:sym typeface="+mn-ea"/>
            </a:rPr>
            <a:t>Mișcrării Internaționale de Cruce Roșie și Semilună Roșie</a:t>
          </a:r>
          <a:endParaRPr lang="en-US" altLang="en-US" dirty="0" err="1">
            <a:solidFill>
              <a:srgbClr val="FF0000"/>
            </a:solidFill>
            <a:latin typeface="Arial" panose="020B0604020202020204" pitchFamily="34" charset="0"/>
            <a:cs typeface="Arial" panose="020B0604020202020204" pitchFamily="34" charset="0"/>
            <a:sym typeface="+mn-ea"/>
          </a:endParaRPr>
        </a:p>
      </dsp:txBody>
      <dsp:txXfrm>
        <a:off x="210981" y="3922701"/>
        <a:ext cx="1687850" cy="1826271"/>
      </dsp:txXfrm>
    </dsp:sp>
    <dsp:sp modelId="{4575CCA1-32D3-44EE-AC9C-084C34CAB5C5}">
      <dsp:nvSpPr>
        <dsp:cNvPr id="6" name="Rounded Rectangle 5"/>
        <dsp:cNvSpPr/>
      </dsp:nvSpPr>
      <dsp:spPr bwMode="white">
        <a:xfrm>
          <a:off x="2268049" y="0"/>
          <a:ext cx="2109813" cy="6051550"/>
        </a:xfrm>
        <a:prstGeom prst="roundRect">
          <a:avLst>
            <a:gd name="adj" fmla="val 10000"/>
          </a:avLst>
        </a:prstGeom>
      </dsp:spPr>
      <dsp:style>
        <a:lnRef idx="0">
          <a:schemeClr val="accent1"/>
        </a:lnRef>
        <a:fillRef idx="1">
          <a:schemeClr val="accent1">
            <a:tint val="40000"/>
          </a:schemeClr>
        </a:fillRef>
        <a:effectRef idx="1">
          <a:scrgbClr r="0" g="0" b="0"/>
        </a:effectRef>
        <a:fontRef idx="minor"/>
      </dsp:style>
      <dsp:txBody>
        <a:bodyPr vert="horz" wrap="square" lIns="137160" tIns="137160" rIns="137160" bIns="1371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 altLang="en-US" sz="3600" b="1">
              <a:solidFill>
                <a:schemeClr val="dk1"/>
              </a:solidFill>
              <a:latin typeface="Arial" panose="020B0604020202020204" pitchFamily="34" charset="0"/>
              <a:cs typeface="Arial" panose="020B0604020202020204" pitchFamily="34" charset="0"/>
            </a:rPr>
            <a:t>II.</a:t>
          </a:r>
          <a:endParaRPr lang="" altLang="en-US" sz="3600" b="1">
            <a:solidFill>
              <a:schemeClr val="dk1"/>
            </a:solidFill>
            <a:latin typeface="Arial" panose="020B0604020202020204" pitchFamily="34" charset="0"/>
            <a:cs typeface="Arial" panose="020B0604020202020204" pitchFamily="34" charset="0"/>
          </a:endParaRPr>
        </a:p>
      </dsp:txBody>
      <dsp:txXfrm>
        <a:off x="2268049" y="0"/>
        <a:ext cx="2109813" cy="6051550"/>
      </dsp:txXfrm>
    </dsp:sp>
    <dsp:sp modelId="{771C54E6-F3B7-4393-A450-C050862B1284}">
      <dsp:nvSpPr>
        <dsp:cNvPr id="7" name="Rounded Rectangle 6"/>
        <dsp:cNvSpPr/>
      </dsp:nvSpPr>
      <dsp:spPr bwMode="white">
        <a:xfrm>
          <a:off x="2479030" y="1815465"/>
          <a:ext cx="1687850" cy="1826271"/>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38100" tIns="28575" rIns="38100" bIns="28575"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en-US" altLang="en-US" dirty="0" err="1">
              <a:solidFill>
                <a:srgbClr val="FF0000"/>
              </a:solidFill>
              <a:latin typeface="Arial" panose="020B0604020202020204" pitchFamily="34" charset="0"/>
              <a:cs typeface="Arial" panose="020B0604020202020204" pitchFamily="34" charset="0"/>
              <a:sym typeface="+mn-ea"/>
            </a:rPr>
            <a:t>Părțile componente ale Mișcării</a:t>
          </a:r>
          <a:endParaRPr lang="en-US" altLang="en-US" dirty="0" err="1">
            <a:solidFill>
              <a:srgbClr val="FF0000"/>
            </a:solidFill>
            <a:latin typeface="Arial" panose="020B0604020202020204" pitchFamily="34" charset="0"/>
            <a:cs typeface="Arial" panose="020B0604020202020204" pitchFamily="34" charset="0"/>
            <a:sym typeface="+mn-ea"/>
          </a:endParaRPr>
        </a:p>
      </dsp:txBody>
      <dsp:txXfrm>
        <a:off x="2479030" y="1815465"/>
        <a:ext cx="1687850" cy="1826271"/>
      </dsp:txXfrm>
    </dsp:sp>
    <dsp:sp modelId="{F7C89A34-7AD5-4D3B-8522-2F1A5128D525}">
      <dsp:nvSpPr>
        <dsp:cNvPr id="8" name="Rounded Rectangle 7"/>
        <dsp:cNvSpPr/>
      </dsp:nvSpPr>
      <dsp:spPr bwMode="white">
        <a:xfrm>
          <a:off x="2479030" y="3922701"/>
          <a:ext cx="1687850" cy="1826271"/>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38100" tIns="28575" rIns="38100" bIns="28575"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br>
            <a:rPr lang="en-US" altLang="en-US" dirty="0">
              <a:latin typeface="Arial" panose="020B0604020202020204" pitchFamily="34" charset="0"/>
              <a:cs typeface="Arial" panose="020B0604020202020204" pitchFamily="34" charset="0"/>
              <a:sym typeface="+mn-ea"/>
            </a:rPr>
          </a:br>
          <a:r>
            <a:rPr lang="en-US" altLang="en-US" dirty="0">
              <a:solidFill>
                <a:srgbClr val="FF0000"/>
              </a:solidFill>
              <a:latin typeface="Arial" panose="020B0604020202020204" pitchFamily="34" charset="0"/>
              <a:cs typeface="Arial" panose="020B0604020202020204" pitchFamily="34" charset="0"/>
              <a:sym typeface="+mn-ea"/>
            </a:rPr>
            <a:t>Convențiile de la Geneva și protecția oferită în contextul conflictelor militare</a:t>
          </a:r>
          <a:endParaRPr lang="en-US" altLang="en-US" dirty="0">
            <a:solidFill>
              <a:srgbClr val="FF0000"/>
            </a:solidFill>
            <a:latin typeface="Arial" panose="020B0604020202020204" pitchFamily="34" charset="0"/>
            <a:cs typeface="Arial" panose="020B0604020202020204" pitchFamily="34" charset="0"/>
            <a:sym typeface="+mn-ea"/>
          </a:endParaRPr>
        </a:p>
      </dsp:txBody>
      <dsp:txXfrm>
        <a:off x="2479030" y="3922701"/>
        <a:ext cx="1687850" cy="1826271"/>
      </dsp:txXfrm>
    </dsp:sp>
    <dsp:sp modelId="{3822D433-9B3C-4D19-8361-EAD25DE3029E}">
      <dsp:nvSpPr>
        <dsp:cNvPr id="9" name="Rounded Rectangle 8"/>
        <dsp:cNvSpPr/>
      </dsp:nvSpPr>
      <dsp:spPr bwMode="white">
        <a:xfrm>
          <a:off x="4536097" y="0"/>
          <a:ext cx="2109813" cy="6051550"/>
        </a:xfrm>
        <a:prstGeom prst="roundRect">
          <a:avLst>
            <a:gd name="adj" fmla="val 10000"/>
          </a:avLst>
        </a:prstGeom>
      </dsp:spPr>
      <dsp:style>
        <a:lnRef idx="0">
          <a:schemeClr val="accent1"/>
        </a:lnRef>
        <a:fillRef idx="1">
          <a:schemeClr val="accent1">
            <a:tint val="40000"/>
          </a:schemeClr>
        </a:fillRef>
        <a:effectRef idx="1">
          <a:scrgbClr r="0" g="0" b="0"/>
        </a:effectRef>
        <a:fontRef idx="minor"/>
      </dsp:style>
      <dsp:txBody>
        <a:bodyPr vert="horz" wrap="square" lIns="137160" tIns="137160" rIns="137160" bIns="1371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 altLang="en-US" sz="3600">
              <a:solidFill>
                <a:schemeClr val="dk1"/>
              </a:solidFill>
              <a:latin typeface="Arial" panose="020B0604020202020204" pitchFamily="34" charset="0"/>
              <a:cs typeface="Arial" panose="020B0604020202020204" pitchFamily="34" charset="0"/>
            </a:rPr>
            <a:t>III.</a:t>
          </a:r>
          <a:endParaRPr lang="" altLang="en-US" sz="3600">
            <a:solidFill>
              <a:schemeClr val="dk1"/>
            </a:solidFill>
            <a:latin typeface="Arial" panose="020B0604020202020204" pitchFamily="34" charset="0"/>
            <a:cs typeface="Arial" panose="020B0604020202020204" pitchFamily="34" charset="0"/>
          </a:endParaRPr>
        </a:p>
      </dsp:txBody>
      <dsp:txXfrm>
        <a:off x="4536097" y="0"/>
        <a:ext cx="2109813" cy="6051550"/>
      </dsp:txXfrm>
    </dsp:sp>
    <dsp:sp modelId="{774E3FFC-2AD5-45C5-8D5F-74B73930BC08}">
      <dsp:nvSpPr>
        <dsp:cNvPr id="10" name="Rounded Rectangle 9"/>
        <dsp:cNvSpPr/>
      </dsp:nvSpPr>
      <dsp:spPr bwMode="white">
        <a:xfrm>
          <a:off x="4747079" y="1815465"/>
          <a:ext cx="1687850" cy="3933508"/>
        </a:xfrm>
        <a:prstGeom prst="roundRect">
          <a:avLst>
            <a:gd name="adj" fmla="val 10000"/>
          </a:avLst>
        </a:prstGeom>
        <a:sp3d prstMaterial="dkEdge">
          <a:bevelT w="8200" h="38100"/>
        </a:sp3d>
      </dsp:spPr>
      <dsp:style>
        <a:lnRef idx="0">
          <a:schemeClr val="lt1"/>
        </a:lnRef>
        <a:fillRef idx="2">
          <a:schemeClr val="accent1"/>
        </a:fillRef>
        <a:effectRef idx="1">
          <a:scrgbClr r="0" g="0" b="0"/>
        </a:effectRef>
        <a:fontRef idx="minor">
          <a:schemeClr val="dk1"/>
        </a:fontRef>
      </dsp:style>
      <dsp:txBody>
        <a:bodyPr vert="horz" wrap="square" lIns="38100" tIns="28575" rIns="38100" bIns="28575" anchor="ctr"/>
        <a:lstStyle>
          <a:lvl1pPr algn="ctr">
            <a:defRPr sz="1500"/>
          </a:lvl1pPr>
          <a:lvl2pPr marL="57150" indent="-57150" algn="ctr">
            <a:defRPr sz="1100"/>
          </a:lvl2pPr>
          <a:lvl3pPr marL="114300" indent="-57150" algn="ctr">
            <a:defRPr sz="1100"/>
          </a:lvl3pPr>
          <a:lvl4pPr marL="171450" indent="-57150" algn="ctr">
            <a:defRPr sz="1100"/>
          </a:lvl4pPr>
          <a:lvl5pPr marL="228600" indent="-57150" algn="ctr">
            <a:defRPr sz="1100"/>
          </a:lvl5pPr>
          <a:lvl6pPr marL="285750" indent="-57150" algn="ctr">
            <a:defRPr sz="1100"/>
          </a:lvl6pPr>
          <a:lvl7pPr marL="342900" indent="-57150" algn="ctr">
            <a:defRPr sz="1100"/>
          </a:lvl7pPr>
          <a:lvl8pPr marL="400050" indent="-57150" algn="ctr">
            <a:defRPr sz="1100"/>
          </a:lvl8pPr>
          <a:lvl9pPr marL="457200" indent="-57150" algn="ctr">
            <a:defRPr sz="1100"/>
          </a:lvl9pPr>
        </a:lstStyle>
        <a:p>
          <a:pPr lvl="0">
            <a:lnSpc>
              <a:spcPct val="100000"/>
            </a:lnSpc>
            <a:spcBef>
              <a:spcPct val="0"/>
            </a:spcBef>
            <a:spcAft>
              <a:spcPct val="35000"/>
            </a:spcAft>
          </a:pPr>
          <a:r>
            <a:rPr lang="en-US" altLang="en-US" dirty="0">
              <a:solidFill>
                <a:srgbClr val="FF0000"/>
              </a:solidFill>
              <a:latin typeface="Arial" panose="020B0604020202020204" pitchFamily="34" charset="0"/>
              <a:cs typeface="Arial" panose="020B0604020202020204" pitchFamily="34" charset="0"/>
              <a:sym typeface="+mn-ea"/>
            </a:rPr>
            <a:t>Importanța și protecția emblemei Mișcării </a:t>
          </a:r>
          <a:endParaRPr lang="en-US" altLang="en-US" dirty="0">
            <a:solidFill>
              <a:srgbClr val="FF0000"/>
            </a:solidFill>
            <a:latin typeface="Arial" panose="020B0604020202020204" pitchFamily="34" charset="0"/>
            <a:cs typeface="Arial" panose="020B0604020202020204" pitchFamily="34" charset="0"/>
            <a:sym typeface="+mn-ea"/>
          </a:endParaRPr>
        </a:p>
      </dsp:txBody>
      <dsp:txXfrm>
        <a:off x="4747079" y="1815465"/>
        <a:ext cx="1687850" cy="3933508"/>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784077" cy="4435814"/>
        <a:chOff x="0" y="0"/>
        <a:chExt cx="8784077" cy="4435814"/>
      </a:xfrm>
    </dsp:grpSpPr>
    <dsp:sp modelId="{CDB929F8-42C5-4D21-A869-55157183A1A8}">
      <dsp:nvSpPr>
        <dsp:cNvPr id="3" name="Straight Connector 2"/>
        <dsp:cNvSpPr/>
      </dsp:nvSpPr>
      <dsp:spPr bwMode="white">
        <a:xfrm>
          <a:off x="0" y="0"/>
          <a:ext cx="8784077" cy="0"/>
        </a:xfrm>
        <a:prstGeom prst="line">
          <a:avLst/>
        </a:prstGeom>
      </dsp:spPr>
      <dsp:style>
        <a:lnRef idx="2">
          <a:schemeClr val="accent1"/>
        </a:lnRef>
        <a:fillRef idx="1">
          <a:schemeClr val="accent1"/>
        </a:fillRef>
        <a:effectRef idx="0">
          <a:scrgbClr r="0" g="0" b="0"/>
        </a:effectRef>
        <a:fontRef idx="minor">
          <a:schemeClr val="lt1"/>
        </a:fontRef>
      </dsp:style>
      <dsp:txXfrm>
        <a:off x="0" y="0"/>
        <a:ext cx="8784077" cy="0"/>
      </dsp:txXfrm>
    </dsp:sp>
    <dsp:sp modelId="{5DA28DFF-253A-4A7A-BAC0-BE0BA2D4E3CC}">
      <dsp:nvSpPr>
        <dsp:cNvPr id="4" name="Rectangles 3"/>
        <dsp:cNvSpPr/>
      </dsp:nvSpPr>
      <dsp:spPr bwMode="white">
        <a:xfrm>
          <a:off x="0" y="0"/>
          <a:ext cx="8784077" cy="147860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64769" tIns="64769" rIns="64769" bIns="64769" anchor="t"/>
        <a:lstStyle>
          <a:lvl1pPr algn="l">
            <a:defRPr sz="17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lvl="0" algn="just">
            <a:lnSpc>
              <a:spcPct val="100000"/>
            </a:lnSpc>
            <a:spcBef>
              <a:spcPct val="0"/>
            </a:spcBef>
            <a:spcAft>
              <a:spcPct val="35000"/>
            </a:spcAft>
          </a:pP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2024, </a:t>
          </a:r>
          <a:r>
            <a:rPr lang="en-US" altLang="en-US" dirty="0" err="1">
              <a:solidFill>
                <a:schemeClr val="tx1"/>
              </a:solidFill>
              <a:latin typeface="Arial" panose="020B0604020202020204" pitchFamily="34" charset="0"/>
              <a:cs typeface="Arial" panose="020B0604020202020204" pitchFamily="34" charset="0"/>
            </a:rPr>
            <a:t>AO SCRM</a:t>
          </a:r>
          <a:r>
            <a:rPr lang="en-US" dirty="0">
              <a:solidFill>
                <a:schemeClr val="tx1"/>
              </a:solidFill>
              <a:latin typeface="Arial" panose="020B0604020202020204" pitchFamily="34" charset="0"/>
              <a:cs typeface="Arial" panose="020B0604020202020204" pitchFamily="34" charset="0"/>
            </a:rPr>
            <a:t> cu </a:t>
          </a:r>
          <a:r>
            <a:rPr lang="en-US" dirty="0" err="1">
              <a:solidFill>
                <a:schemeClr val="tx1"/>
              </a:solidFill>
              <a:latin typeface="Arial" panose="020B0604020202020204" pitchFamily="34" charset="0"/>
              <a:cs typeface="Arial" panose="020B0604020202020204" pitchFamily="34" charset="0"/>
            </a:rPr>
            <a:t>sprijinul</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partenerilor</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consolidat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semnificativ</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reziliența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sănătății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comunităților</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oferind</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instruire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prim </a:t>
          </a:r>
          <a:r>
            <a:rPr lang="en-US" dirty="0" err="1">
              <a:solidFill>
                <a:schemeClr val="tx1"/>
              </a:solidFill>
              <a:latin typeface="Arial" panose="020B0604020202020204" pitchFamily="34" charset="0"/>
              <a:cs typeface="Arial" panose="020B0604020202020204" pitchFamily="34" charset="0"/>
            </a:rPr>
            <a:t>ajutor</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suport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psihosocial</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promovarea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sănătății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prevenirea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bolilor</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Activitățile</a:t>
          </a:r>
          <a:r>
            <a:rPr lang="en-US" dirty="0">
              <a:solidFill>
                <a:schemeClr val="tx1"/>
              </a:solidFill>
              <a:latin typeface="Arial" panose="020B0604020202020204" pitchFamily="34" charset="0"/>
              <a:cs typeface="Arial" panose="020B0604020202020204" pitchFamily="34" charset="0"/>
            </a:rPr>
            <a:t> s-au </a:t>
          </a:r>
          <a:r>
            <a:rPr lang="en-US" dirty="0" err="1">
              <a:solidFill>
                <a:schemeClr val="tx1"/>
              </a:solidFill>
              <a:latin typeface="Arial" panose="020B0604020202020204" pitchFamily="34" charset="0"/>
              <a:cs typeface="Arial" panose="020B0604020202020204" pitchFamily="34" charset="0"/>
            </a:rPr>
            <a:t>concentrat</a:t>
          </a:r>
          <a:r>
            <a:rPr lang="en-US" dirty="0">
              <a:solidFill>
                <a:schemeClr val="tx1"/>
              </a:solidFill>
              <a:latin typeface="Arial" panose="020B0604020202020204" pitchFamily="34" charset="0"/>
              <a:cs typeface="Arial" panose="020B0604020202020204" pitchFamily="34" charset="0"/>
            </a:rPr>
            <a:t> pe </a:t>
          </a:r>
          <a:r>
            <a:rPr lang="en-US" dirty="0" err="1">
              <a:solidFill>
                <a:schemeClr val="tx1"/>
              </a:solidFill>
              <a:latin typeface="Arial" panose="020B0604020202020204" pitchFamily="34" charset="0"/>
              <a:cs typeface="Arial" panose="020B0604020202020204" pitchFamily="34" charset="0"/>
            </a:rPr>
            <a:t>grupuri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vulnerabile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persoane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strămutate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vârstnici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tineri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persoane</a:t>
          </a:r>
          <a:r>
            <a:rPr lang="en-US" dirty="0">
              <a:solidFill>
                <a:schemeClr val="tx1"/>
              </a:solidFill>
              <a:latin typeface="Arial" panose="020B0604020202020204" pitchFamily="34" charset="0"/>
              <a:cs typeface="Arial" panose="020B0604020202020204" pitchFamily="34" charset="0"/>
            </a:rPr>
            <a:t> cu </a:t>
          </a:r>
          <a:r>
            <a:rPr lang="en-US" dirty="0" err="1">
              <a:solidFill>
                <a:schemeClr val="tx1"/>
              </a:solidFill>
              <a:latin typeface="Arial" panose="020B0604020202020204" pitchFamily="34" charset="0"/>
              <a:cs typeface="Arial" panose="020B0604020202020204" pitchFamily="34" charset="0"/>
            </a:rPr>
            <a:t>risc</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ridicat</a:t>
          </a:r>
          <a:r>
            <a:rPr lang="en-US" dirty="0">
              <a:solidFill>
                <a:schemeClr val="tx1"/>
              </a:solidFill>
              <a:latin typeface="Arial" panose="020B0604020202020204" pitchFamily="34" charset="0"/>
              <a:cs typeface="Arial" panose="020B0604020202020204" pitchFamily="34" charset="0"/>
            </a:rPr>
            <a:t>.</a:t>
          </a:r>
          <a:endParaRPr>
            <a:solidFill>
              <a:schemeClr val="tx1"/>
            </a:solidFill>
            <a:latin typeface="Arial" panose="020B0604020202020204" pitchFamily="34" charset="0"/>
            <a:cs typeface="Arial" panose="020B0604020202020204" pitchFamily="34" charset="0"/>
          </a:endParaRPr>
        </a:p>
      </dsp:txBody>
      <dsp:txXfrm>
        <a:off x="0" y="0"/>
        <a:ext cx="8784077" cy="1478605"/>
      </dsp:txXfrm>
    </dsp:sp>
    <dsp:sp modelId="{53BA64E9-211A-490C-95F1-6F93BAA9FCBD}">
      <dsp:nvSpPr>
        <dsp:cNvPr id="5" name="Straight Connector 4"/>
        <dsp:cNvSpPr/>
      </dsp:nvSpPr>
      <dsp:spPr bwMode="white">
        <a:xfrm>
          <a:off x="0" y="1478605"/>
          <a:ext cx="8784077" cy="0"/>
        </a:xfrm>
        <a:prstGeom prst="line">
          <a:avLst/>
        </a:prstGeom>
      </dsp:spPr>
      <dsp:style>
        <a:lnRef idx="2">
          <a:schemeClr val="accent1"/>
        </a:lnRef>
        <a:fillRef idx="1">
          <a:schemeClr val="accent1"/>
        </a:fillRef>
        <a:effectRef idx="0">
          <a:scrgbClr r="0" g="0" b="0"/>
        </a:effectRef>
        <a:fontRef idx="minor">
          <a:schemeClr val="lt1"/>
        </a:fontRef>
      </dsp:style>
      <dsp:txXfrm>
        <a:off x="0" y="1478605"/>
        <a:ext cx="8784077" cy="0"/>
      </dsp:txXfrm>
    </dsp:sp>
    <dsp:sp modelId="{A812E09F-F48C-41CE-AEB1-490B47C7A48D}">
      <dsp:nvSpPr>
        <dsp:cNvPr id="6" name="Rectangles 5"/>
        <dsp:cNvSpPr/>
      </dsp:nvSpPr>
      <dsp:spPr bwMode="white">
        <a:xfrm>
          <a:off x="0" y="1478605"/>
          <a:ext cx="8784077" cy="147860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64769" tIns="64769" rIns="64769" bIns="64769" anchor="t"/>
        <a:lstStyle>
          <a:lvl1pPr algn="l">
            <a:defRPr sz="17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lvl="0" algn="just">
            <a:lnSpc>
              <a:spcPct val="100000"/>
            </a:lnSpc>
            <a:spcBef>
              <a:spcPct val="0"/>
            </a:spcBef>
            <a:spcAft>
              <a:spcPct val="35000"/>
            </a:spcAft>
          </a:pPr>
          <a:r>
            <a:rPr lang="en-US" b="1" dirty="0">
              <a:solidFill>
                <a:schemeClr val="tx1"/>
              </a:solidFill>
              <a:latin typeface="Arial" panose="020B0604020202020204" pitchFamily="34" charset="0"/>
              <a:cs typeface="Arial" panose="020B0604020202020204" pitchFamily="34" charset="0"/>
            </a:rPr>
            <a:t>Prim </a:t>
          </a:r>
          <a:r>
            <a:rPr lang="en-US" b="1" dirty="0" err="1">
              <a:solidFill>
                <a:schemeClr val="tx1"/>
              </a:solidFill>
              <a:latin typeface="Arial" panose="020B0604020202020204" pitchFamily="34" charset="0"/>
              <a:cs typeface="Arial" panose="020B0604020202020204" pitchFamily="34" charset="0"/>
            </a:rPr>
            <a:t>ajutor</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și</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prevenție</a:t>
          </a:r>
          <a:r>
            <a:rPr lang="en-US" b="1" dirty="0">
              <a:solidFill>
                <a:schemeClr val="tx1"/>
              </a:solidFill>
              <a:latin typeface="Arial" panose="020B0604020202020204" pitchFamily="34" charset="0"/>
              <a:cs typeface="Arial" panose="020B0604020202020204" pitchFamily="34" charset="0"/>
            </a:rPr>
            <a:t>:</a:t>
          </a:r>
          <a:r>
            <a:rPr lang="en-US" dirty="0">
              <a:solidFill>
                <a:schemeClr val="tx1"/>
              </a:solidFill>
              <a:latin typeface="Arial" panose="020B0604020202020204" pitchFamily="34" charset="0"/>
              <a:cs typeface="Arial" panose="020B0604020202020204" pitchFamily="34" charset="0"/>
            </a:rPr>
            <a:t> Au </a:t>
          </a:r>
          <a:r>
            <a:rPr lang="en-US" dirty="0" err="1">
              <a:solidFill>
                <a:schemeClr val="tx1"/>
              </a:solidFill>
              <a:latin typeface="Arial" panose="020B0604020202020204" pitchFamily="34" charset="0"/>
              <a:cs typeface="Arial" panose="020B0604020202020204" pitchFamily="34" charset="0"/>
            </a:rPr>
            <a:t>fost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organizate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instruiri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școli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instituții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publice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centre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pentru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refugiați</a:t>
          </a:r>
          <a:r>
            <a:rPr lang="en-US" dirty="0">
              <a:solidFill>
                <a:schemeClr val="tx1"/>
              </a:solidFill>
              <a:latin typeface="Arial" panose="020B0604020202020204" pitchFamily="34" charset="0"/>
              <a:cs typeface="Arial" panose="020B0604020202020204" pitchFamily="34" charset="0"/>
            </a:rPr>
            <a:t>. SCRM a </a:t>
          </a:r>
          <a:r>
            <a:rPr lang="en-US" dirty="0" err="1">
              <a:solidFill>
                <a:schemeClr val="tx1"/>
              </a:solidFill>
              <a:latin typeface="Arial" panose="020B0604020202020204" pitchFamily="34" charset="0"/>
              <a:cs typeface="Arial" panose="020B0604020202020204" pitchFamily="34" charset="0"/>
            </a:rPr>
            <a:t>lansat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proiectul</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Generația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primului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ajutor</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instruit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peste</a:t>
          </a:r>
          <a:r>
            <a:rPr lang="en-US" dirty="0">
              <a:solidFill>
                <a:schemeClr val="tx1"/>
              </a:solidFill>
              <a:latin typeface="Arial" panose="020B0604020202020204" pitchFamily="34" charset="0"/>
              <a:cs typeface="Arial" panose="020B0604020202020204" pitchFamily="34" charset="0"/>
            </a:rPr>
            <a:t> </a:t>
          </a:r>
          <a:r>
            <a:rPr lang="en-US" dirty="0">
              <a:solidFill>
                <a:schemeClr val="tx1"/>
              </a:solidFill>
              <a:latin typeface="Arial" panose="020B0604020202020204" pitchFamily="34" charset="0"/>
              <a:cs typeface="Arial" panose="020B0604020202020204" pitchFamily="34" charset="0"/>
            </a:rPr>
            <a:t>35</a:t>
          </a:r>
          <a:r>
            <a:rPr lang="en-US" dirty="0">
              <a:solidFill>
                <a:schemeClr val="tx1"/>
              </a:solidFill>
              <a:latin typeface="Arial" panose="020B0604020202020204" pitchFamily="34" charset="0"/>
              <a:cs typeface="Arial" panose="020B0604020202020204" pitchFamily="34" charset="0"/>
            </a:rPr>
            <a:t>0 de </a:t>
          </a:r>
          <a:r>
            <a:rPr lang="en-US" dirty="0" err="1">
              <a:solidFill>
                <a:schemeClr val="tx1"/>
              </a:solidFill>
              <a:latin typeface="Arial" panose="020B0604020202020204" pitchFamily="34" charset="0"/>
              <a:cs typeface="Arial" panose="020B0604020202020204" pitchFamily="34" charset="0"/>
            </a:rPr>
            <a:t>persoane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inclusiv</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penitenciare</a:t>
          </a:r>
          <a:r>
            <a:rPr lang="en-US" dirty="0">
              <a:solidFill>
                <a:schemeClr val="tx1"/>
              </a:solidFill>
              <a:latin typeface="Arial" panose="020B0604020202020204" pitchFamily="34" charset="0"/>
              <a:cs typeface="Arial" panose="020B0604020202020204" pitchFamily="34" charset="0"/>
            </a:rPr>
            <a:t> pentru minori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rândul</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personalului</a:t>
          </a:r>
          <a:r>
            <a:rPr lang="en-US" dirty="0">
              <a:solidFill>
                <a:schemeClr val="tx1"/>
              </a:solidFill>
              <a:latin typeface="Arial" panose="020B0604020202020204" pitchFamily="34" charset="0"/>
              <a:cs typeface="Arial" panose="020B0604020202020204" pitchFamily="34" charset="0"/>
            </a:rPr>
            <a:t> didactic. </a:t>
          </a:r>
          <a:r>
            <a:rPr lang="en-US" dirty="0" err="1">
              <a:solidFill>
                <a:schemeClr val="tx1"/>
              </a:solidFill>
              <a:latin typeface="Arial" panose="020B0604020202020204" pitchFamily="34" charset="0"/>
              <a:cs typeface="Arial" panose="020B0604020202020204" pitchFamily="34" charset="0"/>
            </a:rPr>
            <a:t>Campaniile</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conștientizare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privind</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stilul</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viață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sănătos</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riscurile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consumului</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alcool</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tutun</a:t>
          </a:r>
          <a:r>
            <a:rPr lang="en-US" dirty="0">
              <a:solidFill>
                <a:schemeClr val="tx1"/>
              </a:solidFill>
              <a:latin typeface="Arial" panose="020B0604020202020204" pitchFamily="34" charset="0"/>
              <a:cs typeface="Arial" panose="020B0604020202020204" pitchFamily="34" charset="0"/>
            </a:rPr>
            <a:t> au </a:t>
          </a:r>
          <a:r>
            <a:rPr lang="en-US" dirty="0" err="1">
              <a:solidFill>
                <a:schemeClr val="tx1"/>
              </a:solidFill>
              <a:latin typeface="Arial" panose="020B0604020202020204" pitchFamily="34" charset="0"/>
              <a:cs typeface="Arial" panose="020B0604020202020204" pitchFamily="34" charset="0"/>
            </a:rPr>
            <a:t>fost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derulate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mai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multe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filiale</a:t>
          </a:r>
          <a:r>
            <a:rPr lang="en-US" dirty="0">
              <a:solidFill>
                <a:schemeClr val="tx1"/>
              </a:solidFill>
              <a:latin typeface="Arial" panose="020B0604020202020204" pitchFamily="34" charset="0"/>
              <a:cs typeface="Arial" panose="020B0604020202020204" pitchFamily="34" charset="0"/>
            </a:rPr>
            <a:t>.</a:t>
          </a:r>
          <a:endParaRPr>
            <a:solidFill>
              <a:schemeClr val="tx1"/>
            </a:solidFill>
            <a:latin typeface="Arial" panose="020B0604020202020204" pitchFamily="34" charset="0"/>
            <a:cs typeface="Arial" panose="020B0604020202020204" pitchFamily="34" charset="0"/>
          </a:endParaRPr>
        </a:p>
      </dsp:txBody>
      <dsp:txXfrm>
        <a:off x="0" y="1478605"/>
        <a:ext cx="8784077" cy="1478605"/>
      </dsp:txXfrm>
    </dsp:sp>
    <dsp:sp modelId="{15955BB9-AF1E-4CD1-8B1B-EFFD13125463}">
      <dsp:nvSpPr>
        <dsp:cNvPr id="7" name="Straight Connector 6"/>
        <dsp:cNvSpPr/>
      </dsp:nvSpPr>
      <dsp:spPr bwMode="white">
        <a:xfrm>
          <a:off x="0" y="2957209"/>
          <a:ext cx="8784077" cy="0"/>
        </a:xfrm>
        <a:prstGeom prst="line">
          <a:avLst/>
        </a:prstGeom>
      </dsp:spPr>
      <dsp:style>
        <a:lnRef idx="2">
          <a:schemeClr val="accent1"/>
        </a:lnRef>
        <a:fillRef idx="1">
          <a:schemeClr val="accent1"/>
        </a:fillRef>
        <a:effectRef idx="0">
          <a:scrgbClr r="0" g="0" b="0"/>
        </a:effectRef>
        <a:fontRef idx="minor">
          <a:schemeClr val="lt1"/>
        </a:fontRef>
      </dsp:style>
      <dsp:txXfrm>
        <a:off x="0" y="2957209"/>
        <a:ext cx="8784077" cy="0"/>
      </dsp:txXfrm>
    </dsp:sp>
    <dsp:sp modelId="{D66C0939-C4C1-48B1-9D3A-24DDCA4795FB}">
      <dsp:nvSpPr>
        <dsp:cNvPr id="8" name="Rectangles 7"/>
        <dsp:cNvSpPr/>
      </dsp:nvSpPr>
      <dsp:spPr bwMode="white">
        <a:xfrm>
          <a:off x="0" y="2957209"/>
          <a:ext cx="8784077" cy="147860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64769" tIns="64769" rIns="64769" bIns="64769" anchor="t"/>
        <a:lstStyle>
          <a:lvl1pPr algn="l">
            <a:defRPr sz="17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lvl="0" algn="just">
            <a:lnSpc>
              <a:spcPct val="100000"/>
            </a:lnSpc>
            <a:spcBef>
              <a:spcPct val="0"/>
            </a:spcBef>
            <a:spcAft>
              <a:spcPct val="35000"/>
            </a:spcAft>
          </a:pPr>
          <a:r>
            <a:rPr lang="en-US"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Asistență</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psihosocială</a:t>
          </a:r>
          <a:r>
            <a:rPr lang="en-US" b="1" dirty="0">
              <a:solidFill>
                <a:schemeClr val="tx1"/>
              </a:solidFill>
              <a:latin typeface="Arial" panose="020B0604020202020204" pitchFamily="34" charset="0"/>
              <a:cs typeface="Arial" panose="020B0604020202020204" pitchFamily="34" charset="0"/>
            </a:rPr>
            <a:t>:</a:t>
          </a:r>
          <a:r>
            <a:rPr lang="en-US" dirty="0">
              <a:solidFill>
                <a:schemeClr val="tx1"/>
              </a:solidFill>
              <a:latin typeface="Arial" panose="020B0604020202020204" pitchFamily="34" charset="0"/>
              <a:cs typeface="Arial" panose="020B0604020202020204" pitchFamily="34" charset="0"/>
            </a:rPr>
            <a:t> SCRM a </a:t>
          </a:r>
          <a:r>
            <a:rPr lang="en-US" dirty="0" err="1">
              <a:solidFill>
                <a:schemeClr val="tx1"/>
              </a:solidFill>
              <a:latin typeface="Arial" panose="020B0604020202020204" pitchFamily="34" charset="0"/>
              <a:cs typeface="Arial" panose="020B0604020202020204" pitchFamily="34" charset="0"/>
            </a:rPr>
            <a:t>extins</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programul</a:t>
          </a:r>
          <a:r>
            <a:rPr lang="en-US" dirty="0">
              <a:solidFill>
                <a:schemeClr val="tx1"/>
              </a:solidFill>
              <a:latin typeface="Arial" panose="020B0604020202020204" pitchFamily="34" charset="0"/>
              <a:cs typeface="Arial" panose="020B0604020202020204" pitchFamily="34" charset="0"/>
            </a:rPr>
            <a:t> de Prim </a:t>
          </a:r>
          <a:r>
            <a:rPr lang="en-US" dirty="0" err="1">
              <a:solidFill>
                <a:schemeClr val="tx1"/>
              </a:solidFill>
              <a:latin typeface="Arial" panose="020B0604020202020204" pitchFamily="34" charset="0"/>
              <a:cs typeface="Arial" panose="020B0604020202020204" pitchFamily="34" charset="0"/>
            </a:rPr>
            <a:t>Ajutor</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Psihologic</a:t>
          </a:r>
          <a:r>
            <a:rPr lang="en-US" dirty="0">
              <a:solidFill>
                <a:schemeClr val="tx1"/>
              </a:solidFill>
              <a:latin typeface="Arial" panose="020B0604020202020204" pitchFamily="34" charset="0"/>
              <a:cs typeface="Arial" panose="020B0604020202020204" pitchFamily="34" charset="0"/>
            </a:rPr>
            <a:t> (PFA), </a:t>
          </a:r>
          <a:r>
            <a:rPr lang="en-US" dirty="0" err="1">
              <a:solidFill>
                <a:schemeClr val="tx1"/>
              </a:solidFill>
              <a:latin typeface="Arial" panose="020B0604020202020204" pitchFamily="34" charset="0"/>
              <a:cs typeface="Arial" panose="020B0604020202020204" pitchFamily="34" charset="0"/>
            </a:rPr>
            <a:t>instruind</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peste</a:t>
          </a:r>
          <a:r>
            <a:rPr lang="en-US" dirty="0">
              <a:solidFill>
                <a:schemeClr val="tx1"/>
              </a:solidFill>
              <a:latin typeface="Arial" panose="020B0604020202020204" pitchFamily="34" charset="0"/>
              <a:cs typeface="Arial" panose="020B0604020202020204" pitchFamily="34" charset="0"/>
            </a:rPr>
            <a:t> 100 de </a:t>
          </a:r>
          <a:r>
            <a:rPr lang="en-US" dirty="0" err="1">
              <a:solidFill>
                <a:schemeClr val="tx1"/>
              </a:solidFill>
              <a:latin typeface="Arial" panose="020B0604020202020204" pitchFamily="34" charset="0"/>
              <a:cs typeface="Arial" panose="020B0604020202020204" pitchFamily="34" charset="0"/>
            </a:rPr>
            <a:t>voluntari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angajați</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fost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lansată</a:t>
          </a:r>
          <a:r>
            <a:rPr lang="en-US" dirty="0">
              <a:solidFill>
                <a:schemeClr val="tx1"/>
              </a:solidFill>
              <a:latin typeface="Arial" panose="020B0604020202020204" pitchFamily="34" charset="0"/>
              <a:cs typeface="Arial" panose="020B0604020202020204" pitchFamily="34" charset="0"/>
            </a:rPr>
            <a:t> o </a:t>
          </a:r>
          <a:r>
            <a:rPr lang="en-US" dirty="0" err="1">
              <a:solidFill>
                <a:schemeClr val="tx1"/>
              </a:solidFill>
              <a:latin typeface="Arial" panose="020B0604020202020204" pitchFamily="34" charset="0"/>
              <a:cs typeface="Arial" panose="020B0604020202020204" pitchFamily="34" charset="0"/>
            </a:rPr>
            <a:t>linie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telefonică</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sprijin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psihologic</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operată</a:t>
          </a:r>
          <a:r>
            <a:rPr lang="en-US" dirty="0">
              <a:solidFill>
                <a:schemeClr val="tx1"/>
              </a:solidFill>
              <a:latin typeface="Arial" panose="020B0604020202020204" pitchFamily="34" charset="0"/>
              <a:cs typeface="Arial" panose="020B0604020202020204" pitchFamily="34" charset="0"/>
            </a:rPr>
            <a:t> de personal </a:t>
          </a:r>
          <a:r>
            <a:rPr lang="en-US" dirty="0" err="1">
              <a:solidFill>
                <a:schemeClr val="tx1"/>
              </a:solidFill>
              <a:latin typeface="Arial" panose="020B0604020202020204" pitchFamily="34" charset="0"/>
              <a:cs typeface="Arial" panose="020B0604020202020204" pitchFamily="34" charset="0"/>
            </a:rPr>
            <a:t>instruit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promovată</a:t>
          </a:r>
          <a:r>
            <a:rPr lang="en-US" dirty="0">
              <a:solidFill>
                <a:schemeClr val="tx1"/>
              </a:solidFill>
              <a:latin typeface="Arial" panose="020B0604020202020204" pitchFamily="34" charset="0"/>
              <a:cs typeface="Arial" panose="020B0604020202020204" pitchFamily="34" charset="0"/>
            </a:rPr>
            <a:t> la </a:t>
          </a:r>
          <a:r>
            <a:rPr lang="en-US" dirty="0" err="1">
              <a:solidFill>
                <a:schemeClr val="tx1"/>
              </a:solidFill>
              <a:latin typeface="Arial" panose="020B0604020202020204" pitchFamily="34" charset="0"/>
              <a:cs typeface="Arial" panose="020B0604020202020204" pitchFamily="34" charset="0"/>
            </a:rPr>
            <a:t>nivel</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național</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pentru</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sprijini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persoanele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afectate</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stres</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traume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sau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criză</a:t>
          </a:r>
          <a:r>
            <a:rPr lang="en-US" dirty="0">
              <a:solidFill>
                <a:schemeClr val="tx1"/>
              </a:solidFill>
              <a:latin typeface="Arial" panose="020B0604020202020204" pitchFamily="34" charset="0"/>
              <a:cs typeface="Arial" panose="020B0604020202020204" pitchFamily="34" charset="0"/>
            </a:rPr>
            <a:t>.</a:t>
          </a:r>
          <a:endParaRPr>
            <a:solidFill>
              <a:schemeClr val="tx1"/>
            </a:solidFill>
            <a:latin typeface="Arial" panose="020B0604020202020204" pitchFamily="34" charset="0"/>
            <a:cs typeface="Arial" panose="020B0604020202020204" pitchFamily="34" charset="0"/>
          </a:endParaRPr>
        </a:p>
      </dsp:txBody>
      <dsp:txXfrm>
        <a:off x="0" y="2957209"/>
        <a:ext cx="8784077" cy="1478605"/>
      </dsp:txXfrm>
    </dsp:sp>
  </dsp:spTree>
</dsp:drawing>
</file>

<file path=ppt/diagrams/drawing4.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4695166" cy="6082930"/>
        <a:chOff x="0" y="0"/>
        <a:chExt cx="4695166" cy="6082930"/>
      </a:xfrm>
    </dsp:grpSpPr>
    <dsp:sp modelId="{903EAAC7-F655-4647-A77B-8778DE0A4EE8}">
      <dsp:nvSpPr>
        <dsp:cNvPr id="3" name="Rectangles 2"/>
        <dsp:cNvSpPr/>
      </dsp:nvSpPr>
      <dsp:spPr bwMode="white">
        <a:xfrm>
          <a:off x="0" y="4579487"/>
          <a:ext cx="4695166" cy="1503443"/>
        </a:xfrm>
        <a:prstGeom prst="rect">
          <a:avLst/>
        </a:prstGeom>
      </dsp:spPr>
      <dsp:style>
        <a:lnRef idx="2">
          <a:schemeClr val="lt1"/>
        </a:lnRef>
        <a:fillRef idx="1">
          <a:schemeClr val="accent2"/>
        </a:fillRef>
        <a:effectRef idx="0">
          <a:scrgbClr r="0" g="0" b="0"/>
        </a:effectRef>
        <a:fontRef idx="minor">
          <a:schemeClr val="lt1"/>
        </a:fontRef>
      </dsp:style>
      <dsp:txBody>
        <a:bodyPr lIns="113792" tIns="113792" rIns="113792" bIns="113792"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gn="just">
            <a:lnSpc>
              <a:spcPct val="100000"/>
            </a:lnSpc>
            <a:spcBef>
              <a:spcPct val="0"/>
            </a:spcBef>
            <a:spcAft>
              <a:spcPct val="35000"/>
            </a:spcAft>
          </a:pPr>
          <a:r>
            <a:rPr lang="en-US" dirty="0" err="1"/>
            <a:t>În</a:t>
          </a:r>
          <a:r>
            <a:rPr lang="en-US" dirty="0"/>
            <a:t> </a:t>
          </a:r>
          <a:r>
            <a:rPr lang="en-US" dirty="0" err="1"/>
            <a:t>ansamblu</a:t>
          </a:r>
          <a:r>
            <a:rPr lang="en-US" dirty="0"/>
            <a:t>, </a:t>
          </a:r>
          <a:r>
            <a:rPr lang="en-US" dirty="0" err="1"/>
            <a:t>prin</a:t>
          </a:r>
          <a:r>
            <a:rPr lang="en-US" dirty="0"/>
            <a:t> Unity Hub-</a:t>
          </a:r>
          <a:r>
            <a:rPr lang="en-US" dirty="0" err="1"/>
            <a:t>uri</a:t>
          </a:r>
          <a:r>
            <a:rPr lang="en-US" dirty="0"/>
            <a:t> </a:t>
          </a:r>
          <a:r>
            <a:rPr lang="en-US" dirty="0" err="1"/>
            <a:t>și</a:t>
          </a:r>
          <a:r>
            <a:rPr lang="en-US" dirty="0"/>
            <a:t> </a:t>
          </a:r>
          <a:r>
            <a:rPr lang="en-US" dirty="0" err="1"/>
            <a:t>parteneriate</a:t>
          </a:r>
          <a:r>
            <a:rPr lang="en-US" dirty="0"/>
            <a:t> </a:t>
          </a:r>
          <a:r>
            <a:rPr lang="en-US" dirty="0" err="1"/>
            <a:t>strategice</a:t>
          </a:r>
          <a:r>
            <a:rPr lang="en-US" dirty="0"/>
            <a:t>, SCRM a </a:t>
          </a:r>
          <a:r>
            <a:rPr lang="en-US" dirty="0" err="1"/>
            <a:t>întărit</a:t>
          </a:r>
          <a:r>
            <a:rPr lang="en-US" dirty="0"/>
            <a:t> </a:t>
          </a:r>
          <a:r>
            <a:rPr lang="en-US" dirty="0" err="1"/>
            <a:t>integrarea</a:t>
          </a:r>
          <a:r>
            <a:rPr lang="en-US" dirty="0"/>
            <a:t>, </a:t>
          </a:r>
          <a:r>
            <a:rPr lang="en-US" dirty="0" err="1"/>
            <a:t>solidaritatea</a:t>
          </a:r>
          <a:r>
            <a:rPr lang="en-US" dirty="0"/>
            <a:t> </a:t>
          </a:r>
          <a:r>
            <a:rPr lang="en-US" dirty="0" err="1"/>
            <a:t>și</a:t>
          </a:r>
          <a:r>
            <a:rPr lang="en-US" dirty="0"/>
            <a:t> </a:t>
          </a:r>
          <a:r>
            <a:rPr lang="en-US" dirty="0" err="1"/>
            <a:t>sprijinul</a:t>
          </a:r>
          <a:r>
            <a:rPr lang="en-US" dirty="0"/>
            <a:t> </a:t>
          </a:r>
          <a:r>
            <a:rPr lang="en-US" dirty="0" err="1"/>
            <a:t>psihosocial</a:t>
          </a:r>
          <a:r>
            <a:rPr lang="en-US" dirty="0"/>
            <a:t> </a:t>
          </a:r>
          <a:r>
            <a:rPr lang="en-US" dirty="0" err="1"/>
            <a:t>în</a:t>
          </a:r>
          <a:r>
            <a:rPr lang="en-US" dirty="0"/>
            <a:t> </a:t>
          </a:r>
          <a:r>
            <a:rPr lang="en-US" dirty="0" err="1"/>
            <a:t>rândul</a:t>
          </a:r>
          <a:r>
            <a:rPr lang="en-US" dirty="0"/>
            <a:t> </a:t>
          </a:r>
          <a:r>
            <a:rPr lang="en-US" dirty="0" err="1"/>
            <a:t>persoanelor</a:t>
          </a:r>
          <a:r>
            <a:rPr lang="en-US" dirty="0"/>
            <a:t> </a:t>
          </a:r>
          <a:r>
            <a:rPr lang="en-US" dirty="0" err="1"/>
            <a:t>strămutate</a:t>
          </a:r>
          <a:r>
            <a:rPr lang="en-US" dirty="0"/>
            <a:t> din </a:t>
          </a:r>
          <a:r>
            <a:rPr lang="en-US" dirty="0" err="1"/>
            <a:t>Ucraina</a:t>
          </a:r>
          <a:r>
            <a:rPr lang="en-US" dirty="0"/>
            <a:t> </a:t>
          </a:r>
          <a:r>
            <a:rPr lang="en-US" dirty="0" err="1"/>
            <a:t>și</a:t>
          </a:r>
          <a:r>
            <a:rPr lang="en-US" dirty="0"/>
            <a:t> al </a:t>
          </a:r>
          <a:r>
            <a:rPr lang="en-US" dirty="0" err="1"/>
            <a:t>comunităților</a:t>
          </a:r>
          <a:r>
            <a:rPr lang="en-US" dirty="0"/>
            <a:t> </a:t>
          </a:r>
          <a:r>
            <a:rPr lang="en-US" dirty="0" err="1"/>
            <a:t>moldovene</a:t>
          </a:r>
          <a:r>
            <a:rPr lang="en-US" dirty="0"/>
            <a:t> </a:t>
          </a:r>
          <a:r>
            <a:rPr lang="en-US" dirty="0" err="1"/>
            <a:t>vulnerabile</a:t>
          </a:r>
          <a:r>
            <a:rPr lang="en-US" dirty="0"/>
            <a:t>.</a:t>
          </a:r>
        </a:p>
      </dsp:txBody>
      <dsp:txXfrm>
        <a:off x="0" y="4579487"/>
        <a:ext cx="4695166" cy="1503443"/>
      </dsp:txXfrm>
    </dsp:sp>
    <dsp:sp modelId="{A77277B7-AB21-40E1-910B-7B80F5982377}">
      <dsp:nvSpPr>
        <dsp:cNvPr id="4" name="Up Arrow Callout 3"/>
        <dsp:cNvSpPr/>
      </dsp:nvSpPr>
      <dsp:spPr bwMode="white">
        <a:xfrm rot="10800000">
          <a:off x="0" y="2289744"/>
          <a:ext cx="4695166" cy="2312295"/>
        </a:xfrm>
        <a:prstGeom prst="upArrowCallout">
          <a:avLst/>
        </a:prstGeom>
      </dsp:spPr>
      <dsp:style>
        <a:lnRef idx="2">
          <a:schemeClr val="lt1"/>
        </a:lnRef>
        <a:fillRef idx="1">
          <a:schemeClr val="accent3"/>
        </a:fillRef>
        <a:effectRef idx="0">
          <a:scrgbClr r="0" g="0" b="0"/>
        </a:effectRef>
        <a:fontRef idx="minor">
          <a:schemeClr val="lt1"/>
        </a:fontRef>
      </dsp:style>
      <dsp:txBody>
        <a:bodyPr rot="10800000" lIns="99568" tIns="99568" rIns="99568" bIns="99568"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gn="just">
            <a:lnSpc>
              <a:spcPct val="100000"/>
            </a:lnSpc>
            <a:spcBef>
              <a:spcPct val="0"/>
            </a:spcBef>
            <a:spcAft>
              <a:spcPct val="35000"/>
            </a:spcAft>
          </a:pPr>
          <a:r>
            <a:rPr lang="en-US" sz="1400" dirty="0"/>
            <a:t>SCRM a </a:t>
          </a:r>
          <a:r>
            <a:rPr lang="en-US" sz="1400" dirty="0" err="1"/>
            <a:t>desfășurat</a:t>
          </a:r>
          <a:r>
            <a:rPr lang="en-US" sz="1400" dirty="0"/>
            <a:t> </a:t>
          </a:r>
          <a:r>
            <a:rPr lang="en-US" sz="1400" dirty="0" err="1"/>
            <a:t>și</a:t>
          </a:r>
          <a:r>
            <a:rPr lang="en-US" sz="1400" dirty="0"/>
            <a:t> </a:t>
          </a:r>
          <a:r>
            <a:rPr lang="en-US" sz="1400" b="1" dirty="0" err="1"/>
            <a:t>activități</a:t>
          </a:r>
          <a:r>
            <a:rPr lang="en-US" sz="1400" b="1" dirty="0"/>
            <a:t> </a:t>
          </a:r>
          <a:r>
            <a:rPr lang="en-US" sz="1400" b="1" dirty="0" err="1"/>
            <a:t>în</a:t>
          </a:r>
          <a:r>
            <a:rPr lang="en-US" sz="1400" b="1" dirty="0"/>
            <a:t> afara </a:t>
          </a:r>
          <a:r>
            <a:rPr lang="en-US" sz="1400" b="1" dirty="0" err="1"/>
            <a:t>huburilor</a:t>
          </a:r>
          <a:r>
            <a:rPr lang="en-US" sz="1400" dirty="0"/>
            <a:t> – </a:t>
          </a:r>
          <a:r>
            <a:rPr lang="en-US" sz="1400" dirty="0" err="1"/>
            <a:t>sesiuni</a:t>
          </a:r>
          <a:r>
            <a:rPr lang="en-US" sz="1400" dirty="0"/>
            <a:t> educative </a:t>
          </a:r>
          <a:r>
            <a:rPr lang="en-US" sz="1400" dirty="0" err="1"/>
            <a:t>privind</a:t>
          </a:r>
          <a:r>
            <a:rPr lang="en-US" sz="1400" dirty="0"/>
            <a:t> trauma de </a:t>
          </a:r>
          <a:r>
            <a:rPr lang="en-US" sz="1400" dirty="0" err="1"/>
            <a:t>război</a:t>
          </a:r>
          <a:r>
            <a:rPr lang="en-US" sz="1400" dirty="0"/>
            <a:t>, </a:t>
          </a:r>
          <a:r>
            <a:rPr lang="en-US" sz="1400" dirty="0" err="1"/>
            <a:t>reziliență</a:t>
          </a:r>
          <a:r>
            <a:rPr lang="en-US" sz="1400" dirty="0"/>
            <a:t> </a:t>
          </a:r>
          <a:r>
            <a:rPr lang="en-US" sz="1400" dirty="0" err="1"/>
            <a:t>emoțională</a:t>
          </a:r>
          <a:r>
            <a:rPr lang="en-US" sz="1400" dirty="0"/>
            <a:t> </a:t>
          </a:r>
          <a:r>
            <a:rPr lang="en-US" sz="1400" dirty="0" err="1"/>
            <a:t>și</a:t>
          </a:r>
          <a:r>
            <a:rPr lang="en-US" sz="1400" dirty="0"/>
            <a:t> </a:t>
          </a:r>
          <a:r>
            <a:rPr lang="en-US" sz="1400" dirty="0" err="1"/>
            <a:t>protecția</a:t>
          </a:r>
          <a:r>
            <a:rPr lang="en-US" sz="1400" dirty="0"/>
            <a:t> </a:t>
          </a:r>
          <a:r>
            <a:rPr lang="en-US" sz="1400" dirty="0" err="1"/>
            <a:t>umanitară</a:t>
          </a:r>
          <a:r>
            <a:rPr lang="en-US" sz="1400" dirty="0"/>
            <a:t>, </a:t>
          </a:r>
          <a:r>
            <a:rPr lang="en-US" sz="1400" dirty="0" err="1"/>
            <a:t>organizate</a:t>
          </a:r>
          <a:r>
            <a:rPr lang="en-US" sz="1400" dirty="0"/>
            <a:t> </a:t>
          </a:r>
          <a:r>
            <a:rPr lang="en-US" sz="1400" dirty="0" err="1"/>
            <a:t>în</a:t>
          </a:r>
          <a:r>
            <a:rPr lang="en-US" sz="1400" dirty="0"/>
            <a:t> </a:t>
          </a:r>
          <a:r>
            <a:rPr lang="en-US" sz="1400" dirty="0" err="1"/>
            <a:t>Anenii</a:t>
          </a:r>
          <a:r>
            <a:rPr lang="en-US" sz="1400" dirty="0"/>
            <a:t> Noi, </a:t>
          </a:r>
          <a:r>
            <a:rPr lang="en-US" sz="1400" dirty="0" err="1"/>
            <a:t>Bulboaca</a:t>
          </a:r>
          <a:r>
            <a:rPr lang="en-US" sz="1400" dirty="0"/>
            <a:t> </a:t>
          </a:r>
          <a:r>
            <a:rPr lang="en-US" sz="1400" dirty="0" err="1"/>
            <a:t>și</a:t>
          </a:r>
          <a:r>
            <a:rPr lang="en-US" sz="1400" dirty="0"/>
            <a:t> </a:t>
          </a:r>
          <a:r>
            <a:rPr lang="en-US" sz="1400" dirty="0" err="1"/>
            <a:t>Edineț</a:t>
          </a:r>
          <a:r>
            <a:rPr lang="en-US" sz="1400" dirty="0"/>
            <a:t>. De </a:t>
          </a:r>
          <a:r>
            <a:rPr lang="en-US" sz="1400" dirty="0" err="1"/>
            <a:t>asemenea</a:t>
          </a:r>
          <a:r>
            <a:rPr lang="en-US" sz="1400" dirty="0"/>
            <a:t>, au </a:t>
          </a:r>
          <a:r>
            <a:rPr lang="en-US" sz="1400" dirty="0" err="1"/>
            <a:t>fost</a:t>
          </a:r>
          <a:r>
            <a:rPr lang="en-US" sz="1400" dirty="0"/>
            <a:t> </a:t>
          </a:r>
          <a:r>
            <a:rPr lang="en-US" sz="1400" dirty="0" err="1"/>
            <a:t>susținute</a:t>
          </a:r>
          <a:r>
            <a:rPr lang="en-US" sz="1400" dirty="0"/>
            <a:t> </a:t>
          </a:r>
          <a:r>
            <a:rPr lang="en-US" sz="1400" dirty="0" err="1"/>
            <a:t>evenimente</a:t>
          </a:r>
          <a:r>
            <a:rPr lang="en-US" sz="1400" dirty="0"/>
            <a:t> </a:t>
          </a:r>
          <a:r>
            <a:rPr lang="en-US" sz="1400" dirty="0" err="1"/>
            <a:t>speciale</a:t>
          </a:r>
          <a:r>
            <a:rPr lang="en-US" sz="1400" dirty="0"/>
            <a:t>: „</a:t>
          </a:r>
          <a:r>
            <a:rPr lang="en-US" sz="1400" dirty="0" err="1"/>
            <a:t>Acasă</a:t>
          </a:r>
          <a:r>
            <a:rPr lang="en-US" sz="1400" dirty="0"/>
            <a:t> e </a:t>
          </a:r>
          <a:r>
            <a:rPr lang="en-US" sz="1400" dirty="0" err="1"/>
            <a:t>acolo</a:t>
          </a:r>
          <a:r>
            <a:rPr lang="en-US" sz="1400" dirty="0"/>
            <a:t> </a:t>
          </a:r>
          <a:r>
            <a:rPr lang="en-US" sz="1400" dirty="0" err="1"/>
            <a:t>unde</a:t>
          </a:r>
          <a:r>
            <a:rPr lang="en-US" sz="1400" dirty="0"/>
            <a:t> e </a:t>
          </a:r>
          <a:r>
            <a:rPr lang="en-US" sz="1400" dirty="0" err="1"/>
            <a:t>pacea</a:t>
          </a:r>
          <a:r>
            <a:rPr lang="en-US" sz="1400" dirty="0"/>
            <a:t>” </a:t>
          </a:r>
          <a:r>
            <a:rPr lang="en-US" sz="1400" dirty="0" err="1"/>
            <a:t>și</a:t>
          </a:r>
          <a:r>
            <a:rPr lang="en-US" sz="1400" dirty="0"/>
            <a:t> </a:t>
          </a:r>
          <a:r>
            <a:rPr lang="en-US" sz="1400" dirty="0" err="1"/>
            <a:t>participarea</a:t>
          </a:r>
          <a:r>
            <a:rPr lang="en-US" sz="1400" dirty="0"/>
            <a:t> la „</a:t>
          </a:r>
          <a:r>
            <a:rPr lang="en-US" sz="1400" dirty="0" err="1"/>
            <a:t>Orașul</a:t>
          </a:r>
          <a:r>
            <a:rPr lang="en-US" sz="1400" dirty="0"/>
            <a:t> </a:t>
          </a:r>
          <a:r>
            <a:rPr lang="en-US" sz="1400" dirty="0" err="1"/>
            <a:t>Profesiei</a:t>
          </a:r>
          <a:r>
            <a:rPr lang="en-US" sz="1400" dirty="0"/>
            <a:t>” </a:t>
          </a:r>
          <a:r>
            <a:rPr lang="en-US" sz="1400" dirty="0" err="1"/>
            <a:t>și</a:t>
          </a:r>
          <a:r>
            <a:rPr lang="en-US" sz="1400" dirty="0"/>
            <a:t> „CASA MARE”.</a:t>
          </a:r>
        </a:p>
      </dsp:txBody>
      <dsp:txXfrm rot="10800000">
        <a:off x="0" y="2289744"/>
        <a:ext cx="4695166" cy="2312295"/>
      </dsp:txXfrm>
    </dsp:sp>
    <dsp:sp modelId="{46FF0BFC-D4A7-466C-9F88-57E3D8CE107F}">
      <dsp:nvSpPr>
        <dsp:cNvPr id="5" name="Up Arrow Callout 4"/>
        <dsp:cNvSpPr/>
      </dsp:nvSpPr>
      <dsp:spPr bwMode="white">
        <a:xfrm rot="10800000">
          <a:off x="0" y="0"/>
          <a:ext cx="4695166" cy="2312295"/>
        </a:xfrm>
        <a:prstGeom prst="upArrowCallout">
          <a:avLst/>
        </a:prstGeom>
      </dsp:spPr>
      <dsp:style>
        <a:lnRef idx="2">
          <a:schemeClr val="lt1"/>
        </a:lnRef>
        <a:fillRef idx="1">
          <a:schemeClr val="accent4"/>
        </a:fillRef>
        <a:effectRef idx="0">
          <a:scrgbClr r="0" g="0" b="0"/>
        </a:effectRef>
        <a:fontRef idx="minor">
          <a:schemeClr val="lt1"/>
        </a:fontRef>
      </dsp:style>
      <dsp:txBody>
        <a:bodyPr rot="10800000" lIns="99568" tIns="99568" rIns="99568" bIns="99568"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gn="just">
            <a:lnSpc>
              <a:spcPct val="100000"/>
            </a:lnSpc>
            <a:spcBef>
              <a:spcPct val="0"/>
            </a:spcBef>
            <a:spcAft>
              <a:spcPct val="35000"/>
            </a:spcAft>
          </a:pPr>
          <a:r>
            <a:rPr lang="en-US" sz="1400" dirty="0"/>
            <a:t>Unity Hub-</a:t>
          </a:r>
          <a:r>
            <a:rPr lang="en-US" sz="1400" dirty="0" err="1"/>
            <a:t>ul</a:t>
          </a:r>
          <a:r>
            <a:rPr lang="en-US" sz="1400" dirty="0"/>
            <a:t> din </a:t>
          </a:r>
          <a:r>
            <a:rPr lang="en-US" sz="1400" dirty="0" err="1"/>
            <a:t>Fălești</a:t>
          </a:r>
          <a:r>
            <a:rPr lang="en-US" sz="1400" dirty="0"/>
            <a:t> a </a:t>
          </a:r>
          <a:r>
            <a:rPr lang="en-US" sz="1400" dirty="0" err="1"/>
            <a:t>servit</a:t>
          </a:r>
          <a:r>
            <a:rPr lang="en-US" sz="1400" dirty="0"/>
            <a:t> </a:t>
          </a:r>
          <a:r>
            <a:rPr lang="en-US" sz="1400" dirty="0" err="1"/>
            <a:t>peste</a:t>
          </a:r>
          <a:r>
            <a:rPr lang="en-US" sz="1400" dirty="0"/>
            <a:t> 800 de </a:t>
          </a:r>
          <a:r>
            <a:rPr lang="en-US" sz="1400" dirty="0" err="1"/>
            <a:t>beneficiari</a:t>
          </a:r>
          <a:r>
            <a:rPr lang="en-US" sz="1400" dirty="0"/>
            <a:t> </a:t>
          </a:r>
          <a:r>
            <a:rPr lang="en-US" sz="1400" dirty="0" err="1"/>
            <a:t>între</a:t>
          </a:r>
          <a:r>
            <a:rPr lang="en-US" sz="1400" dirty="0"/>
            <a:t> </a:t>
          </a:r>
          <a:r>
            <a:rPr lang="en-US" sz="1400" dirty="0" err="1"/>
            <a:t>iulie-noiembrie</a:t>
          </a:r>
          <a:r>
            <a:rPr lang="en-US" sz="1400" dirty="0"/>
            <a:t>, </a:t>
          </a:r>
          <a:r>
            <a:rPr lang="en-US" sz="1400" dirty="0" err="1"/>
            <a:t>iar</a:t>
          </a:r>
          <a:r>
            <a:rPr lang="en-US" sz="1400" dirty="0"/>
            <a:t> </a:t>
          </a:r>
          <a:r>
            <a:rPr lang="en-US" sz="1400" dirty="0" err="1"/>
            <a:t>cel</a:t>
          </a:r>
          <a:r>
            <a:rPr lang="en-US" sz="1400" dirty="0"/>
            <a:t> din </a:t>
          </a:r>
          <a:r>
            <a:rPr lang="en-US" sz="1400" dirty="0" err="1"/>
            <a:t>Bălți</a:t>
          </a:r>
          <a:r>
            <a:rPr lang="en-US" sz="1400" dirty="0"/>
            <a:t> a </a:t>
          </a:r>
          <a:r>
            <a:rPr lang="en-US" sz="1400" dirty="0" err="1"/>
            <a:t>devenit</a:t>
          </a:r>
          <a:r>
            <a:rPr lang="en-US" sz="1400" dirty="0"/>
            <a:t> o </a:t>
          </a:r>
          <a:r>
            <a:rPr lang="en-US" sz="1400" dirty="0" err="1"/>
            <a:t>platformă</a:t>
          </a:r>
          <a:r>
            <a:rPr lang="en-US" sz="1400" dirty="0"/>
            <a:t> </a:t>
          </a:r>
          <a:r>
            <a:rPr lang="en-US" sz="1400" dirty="0" err="1"/>
            <a:t>esențială</a:t>
          </a:r>
          <a:r>
            <a:rPr lang="en-US" sz="1400" dirty="0"/>
            <a:t> </a:t>
          </a:r>
          <a:r>
            <a:rPr lang="en-US" sz="1400" dirty="0" err="1"/>
            <a:t>pentru</a:t>
          </a:r>
          <a:r>
            <a:rPr lang="en-US" sz="1400" dirty="0"/>
            <a:t> </a:t>
          </a:r>
          <a:r>
            <a:rPr lang="en-US" sz="1400" dirty="0" err="1"/>
            <a:t>integrare</a:t>
          </a:r>
          <a:r>
            <a:rPr lang="en-US" sz="1400" dirty="0"/>
            <a:t> </a:t>
          </a:r>
          <a:r>
            <a:rPr lang="en-US" sz="1400" dirty="0" err="1"/>
            <a:t>și</a:t>
          </a:r>
          <a:r>
            <a:rPr lang="en-US" sz="1400" dirty="0"/>
            <a:t> </a:t>
          </a:r>
          <a:r>
            <a:rPr lang="en-US" sz="1400" dirty="0" err="1"/>
            <a:t>sprijin</a:t>
          </a:r>
          <a:r>
            <a:rPr lang="en-US" sz="1400" dirty="0"/>
            <a:t> </a:t>
          </a:r>
          <a:r>
            <a:rPr lang="en-US" sz="1400" dirty="0" err="1"/>
            <a:t>pentru</a:t>
          </a:r>
          <a:r>
            <a:rPr lang="en-US" sz="1400" dirty="0"/>
            <a:t> </a:t>
          </a:r>
          <a:r>
            <a:rPr lang="en-US" sz="1400" dirty="0" err="1"/>
            <a:t>aprox</a:t>
          </a:r>
          <a:r>
            <a:rPr lang="en-US" sz="1400" dirty="0"/>
            <a:t>. 100 de </a:t>
          </a:r>
          <a:r>
            <a:rPr lang="en-US" sz="1400" dirty="0" err="1"/>
            <a:t>persoane</a:t>
          </a:r>
          <a:r>
            <a:rPr lang="en-US" sz="1400" dirty="0"/>
            <a:t> lunar. La Chișinău s-au </a:t>
          </a:r>
          <a:r>
            <a:rPr lang="en-US" sz="1400" dirty="0" err="1"/>
            <a:t>organizat</a:t>
          </a:r>
          <a:r>
            <a:rPr lang="en-US" sz="1400" dirty="0"/>
            <a:t> </a:t>
          </a:r>
          <a:r>
            <a:rPr lang="en-US" sz="1400" dirty="0" err="1"/>
            <a:t>ateliere</a:t>
          </a:r>
          <a:r>
            <a:rPr lang="en-US" sz="1400" dirty="0"/>
            <a:t> de </a:t>
          </a:r>
          <a:r>
            <a:rPr lang="en-US" sz="1400" dirty="0" err="1"/>
            <a:t>coeziune</a:t>
          </a:r>
          <a:r>
            <a:rPr lang="en-US" sz="1400" dirty="0"/>
            <a:t> </a:t>
          </a:r>
          <a:r>
            <a:rPr lang="en-US" sz="1400" dirty="0" err="1"/>
            <a:t>socială</a:t>
          </a:r>
          <a:r>
            <a:rPr lang="en-US" sz="1400" dirty="0"/>
            <a:t> </a:t>
          </a:r>
          <a:r>
            <a:rPr lang="en-US" sz="1400" dirty="0" err="1"/>
            <a:t>și</a:t>
          </a:r>
          <a:r>
            <a:rPr lang="en-US" sz="1400" dirty="0"/>
            <a:t> </a:t>
          </a:r>
          <a:r>
            <a:rPr lang="en-US" sz="1400" dirty="0" err="1"/>
            <a:t>sesiuni</a:t>
          </a:r>
          <a:r>
            <a:rPr lang="en-US" sz="1400" dirty="0"/>
            <a:t> educative </a:t>
          </a:r>
          <a:r>
            <a:rPr lang="en-US" sz="1400" dirty="0" err="1"/>
            <a:t>pentru</a:t>
          </a:r>
          <a:r>
            <a:rPr lang="en-US" sz="1400" dirty="0"/>
            <a:t> </a:t>
          </a:r>
          <a:r>
            <a:rPr lang="en-US" sz="1400" dirty="0" err="1"/>
            <a:t>copiii</a:t>
          </a:r>
          <a:r>
            <a:rPr lang="en-US" sz="1400" dirty="0"/>
            <a:t> </a:t>
          </a:r>
          <a:r>
            <a:rPr lang="en-US" sz="1400" dirty="0" err="1"/>
            <a:t>refugiați</a:t>
          </a:r>
          <a:r>
            <a:rPr lang="en-US" sz="1400" dirty="0"/>
            <a:t>, </a:t>
          </a:r>
          <a:r>
            <a:rPr lang="en-US" sz="1400" dirty="0" err="1"/>
            <a:t>iar</a:t>
          </a:r>
          <a:r>
            <a:rPr lang="en-US" sz="1400" dirty="0"/>
            <a:t> </a:t>
          </a:r>
          <a:r>
            <a:rPr lang="en-US" sz="1400" dirty="0" err="1"/>
            <a:t>în</a:t>
          </a:r>
          <a:r>
            <a:rPr lang="en-US" sz="1400" dirty="0"/>
            <a:t> Ungheni au </a:t>
          </a:r>
          <a:r>
            <a:rPr lang="en-US" sz="1400" dirty="0" err="1"/>
            <a:t>fost</a:t>
          </a:r>
          <a:r>
            <a:rPr lang="en-US" sz="1400" dirty="0"/>
            <a:t> </a:t>
          </a:r>
          <a:r>
            <a:rPr lang="en-US" sz="1400" dirty="0" err="1"/>
            <a:t>lansate</a:t>
          </a:r>
          <a:r>
            <a:rPr lang="en-US" sz="1400" dirty="0"/>
            <a:t> </a:t>
          </a:r>
          <a:r>
            <a:rPr lang="en-US" sz="1400" dirty="0" err="1"/>
            <a:t>activități</a:t>
          </a:r>
          <a:r>
            <a:rPr lang="en-US" sz="1400" dirty="0"/>
            <a:t> creative </a:t>
          </a:r>
          <a:r>
            <a:rPr lang="en-US" sz="1400" dirty="0" err="1"/>
            <a:t>și</a:t>
          </a:r>
          <a:r>
            <a:rPr lang="en-US" sz="1400" dirty="0"/>
            <a:t> </a:t>
          </a:r>
          <a:r>
            <a:rPr lang="en-US" sz="1400" dirty="0" err="1"/>
            <a:t>educaționale</a:t>
          </a:r>
          <a:r>
            <a:rPr lang="en-US" sz="1400" dirty="0"/>
            <a:t> cu accent pe </a:t>
          </a:r>
          <a:r>
            <a:rPr lang="en-US" sz="1400" dirty="0" err="1"/>
            <a:t>schimb</a:t>
          </a:r>
          <a:r>
            <a:rPr lang="en-US" sz="1400" dirty="0"/>
            <a:t> cultural</a:t>
          </a:r>
          <a:r>
            <a:rPr lang="en-US" sz="1200" dirty="0"/>
            <a:t>.</a:t>
          </a:r>
        </a:p>
      </dsp:txBody>
      <dsp:txXfrm rot="10800000">
        <a:off x="0" y="0"/>
        <a:ext cx="4695166" cy="2312295"/>
      </dsp:txXfrm>
    </dsp:sp>
  </dsp:spTree>
</dsp:drawing>
</file>

<file path=ppt/diagrams/drawing5.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4262755" cy="4262755"/>
        <a:chOff x="0" y="0"/>
        <a:chExt cx="4262755" cy="4262755"/>
      </a:xfrm>
    </dsp:grpSpPr>
    <dsp:sp modelId="{21CE4FB6-AE79-4DFA-B56E-B36EF41E4748}">
      <dsp:nvSpPr>
        <dsp:cNvPr id="3" name="Shape 2"/>
        <dsp:cNvSpPr/>
      </dsp:nvSpPr>
      <dsp:spPr bwMode="white">
        <a:xfrm>
          <a:off x="1918240" y="1969040"/>
          <a:ext cx="2344515" cy="2344515"/>
        </a:xfrm>
        <a:prstGeom prst="gear9">
          <a:avLst/>
        </a:prstGeom>
        <a:sp3d prstMaterial="plastic">
          <a:bevelT w="127000" h="25400" prst="relaxedInset"/>
        </a:sp3d>
      </dsp:spPr>
      <dsp:style>
        <a:lnRef idx="0">
          <a:schemeClr val="lt1"/>
        </a:lnRef>
        <a:fillRef idx="3">
          <a:schemeClr val="accent2"/>
        </a:fillRef>
        <a:effectRef idx="2">
          <a:scrgbClr r="0" g="0" b="0"/>
        </a:effectRef>
        <a:fontRef idx="minor">
          <a:schemeClr val="lt1"/>
        </a:fontRef>
      </dsp:style>
      <dsp:txBody>
        <a:bodyPr lIns="15240" tIns="15240" rIns="15240" bIns="15240" anchor="ctr"/>
        <a:lstStyle>
          <a:lvl1pPr algn="ctr">
            <a:defRPr sz="1200"/>
          </a:lvl1pPr>
          <a:lvl2pPr marL="57150" indent="-57150" algn="ctr">
            <a:defRPr sz="900"/>
          </a:lvl2pPr>
          <a:lvl3pPr marL="114300" indent="-57150" algn="ctr">
            <a:defRPr sz="900"/>
          </a:lvl3pPr>
          <a:lvl4pPr marL="171450" indent="-57150" algn="ctr">
            <a:defRPr sz="900"/>
          </a:lvl4pPr>
          <a:lvl5pPr marL="228600" indent="-57150" algn="ctr">
            <a:defRPr sz="900"/>
          </a:lvl5pPr>
          <a:lvl6pPr marL="285750" indent="-57150" algn="ctr">
            <a:defRPr sz="900"/>
          </a:lvl6pPr>
          <a:lvl7pPr marL="342900" indent="-57150" algn="ctr">
            <a:defRPr sz="900"/>
          </a:lvl7pPr>
          <a:lvl8pPr marL="400050" indent="-57150" algn="ctr">
            <a:defRPr sz="900"/>
          </a:lvl8pPr>
          <a:lvl9pPr marL="457200" indent="-57150" algn="ctr">
            <a:defRPr sz="900"/>
          </a:lvl9pPr>
        </a:lstStyle>
        <a:p>
          <a:pPr lvl="0">
            <a:lnSpc>
              <a:spcPct val="100000"/>
            </a:lnSpc>
            <a:spcBef>
              <a:spcPct val="0"/>
            </a:spcBef>
            <a:spcAft>
              <a:spcPct val="35000"/>
            </a:spcAft>
          </a:pPr>
          <a:r>
            <a:rPr lang="en-US" dirty="0"/>
            <a:t>FICR- </a:t>
          </a:r>
          <a:r>
            <a:rPr lang="en-US" b="0" i="0" dirty="0"/>
            <a:t>≈</a:t>
          </a:r>
          <a:r>
            <a:rPr lang="en-US" b="0" i="0" dirty="0"/>
            <a:t> 103 </a:t>
          </a:r>
          <a:r>
            <a:rPr lang="en-US" b="0" i="0" dirty="0" err="1"/>
            <a:t>mln</a:t>
          </a:r>
          <a:r>
            <a:rPr lang="en-US" b="0" i="0" dirty="0"/>
            <a:t> MDL</a:t>
          </a:r>
          <a:r>
            <a:rPr lang="en-US" dirty="0"/>
            <a:t> </a:t>
          </a:r>
          <a:endParaRPr lang="en-US" dirty="0"/>
        </a:p>
        <a:p>
          <a:pPr lvl="0">
            <a:lnSpc>
              <a:spcPct val="100000"/>
            </a:lnSpc>
            <a:spcBef>
              <a:spcPct val="0"/>
            </a:spcBef>
            <a:spcAft>
              <a:spcPct val="35000"/>
            </a:spcAft>
          </a:pPr>
          <a:endParaRPr lang="en-US" dirty="0"/>
        </a:p>
      </dsp:txBody>
      <dsp:txXfrm>
        <a:off x="1918240" y="1969040"/>
        <a:ext cx="2344515" cy="2344515"/>
      </dsp:txXfrm>
    </dsp:sp>
    <dsp:sp modelId="{CEE9194C-78FF-4185-B761-111E46D65CF9}">
      <dsp:nvSpPr>
        <dsp:cNvPr id="6" name="Shape 5"/>
        <dsp:cNvSpPr/>
      </dsp:nvSpPr>
      <dsp:spPr bwMode="white">
        <a:xfrm>
          <a:off x="554158" y="1414882"/>
          <a:ext cx="1705102" cy="1705102"/>
        </a:xfrm>
        <a:prstGeom prst="gear6">
          <a:avLst/>
        </a:prstGeom>
        <a:sp3d prstMaterial="plastic">
          <a:bevelT w="127000" h="25400" prst="relaxedInset"/>
        </a:sp3d>
      </dsp:spPr>
      <dsp:style>
        <a:lnRef idx="0">
          <a:schemeClr val="lt1"/>
        </a:lnRef>
        <a:fillRef idx="3">
          <a:schemeClr val="accent2"/>
        </a:fillRef>
        <a:effectRef idx="2">
          <a:scrgbClr r="0" g="0" b="0"/>
        </a:effectRef>
        <a:fontRef idx="minor">
          <a:schemeClr val="lt1"/>
        </a:fontRef>
      </dsp:style>
      <dsp:txBody>
        <a:bodyPr lIns="15240" tIns="15240" rIns="15240" bIns="15240" anchor="ctr"/>
        <a:lstStyle>
          <a:lvl1pPr algn="ctr">
            <a:defRPr sz="1200"/>
          </a:lvl1pPr>
          <a:lvl2pPr marL="57150" indent="-57150" algn="ctr">
            <a:defRPr sz="900"/>
          </a:lvl2pPr>
          <a:lvl3pPr marL="114300" indent="-57150" algn="ctr">
            <a:defRPr sz="900"/>
          </a:lvl3pPr>
          <a:lvl4pPr marL="171450" indent="-57150" algn="ctr">
            <a:defRPr sz="900"/>
          </a:lvl4pPr>
          <a:lvl5pPr marL="228600" indent="-57150" algn="ctr">
            <a:defRPr sz="900"/>
          </a:lvl5pPr>
          <a:lvl6pPr marL="285750" indent="-57150" algn="ctr">
            <a:defRPr sz="900"/>
          </a:lvl6pPr>
          <a:lvl7pPr marL="342900" indent="-57150" algn="ctr">
            <a:defRPr sz="900"/>
          </a:lvl7pPr>
          <a:lvl8pPr marL="400050" indent="-57150" algn="ctr">
            <a:defRPr sz="900"/>
          </a:lvl8pPr>
          <a:lvl9pPr marL="457200" indent="-57150" algn="ctr">
            <a:defRPr sz="900"/>
          </a:lvl9pPr>
        </a:lstStyle>
        <a:p>
          <a:pPr lvl="0">
            <a:lnSpc>
              <a:spcPct val="100000"/>
            </a:lnSpc>
            <a:spcBef>
              <a:spcPct val="0"/>
            </a:spcBef>
            <a:spcAft>
              <a:spcPct val="35000"/>
            </a:spcAft>
          </a:pPr>
          <a:r>
            <a:rPr lang="en-US" dirty="0"/>
            <a:t>SCRM (venit financiar)- </a:t>
          </a:r>
          <a:r>
            <a:rPr lang="en-US" b="0" i="0" dirty="0"/>
            <a:t>≈</a:t>
          </a:r>
          <a:r>
            <a:rPr lang="en-US" b="0" i="0" dirty="0"/>
            <a:t> 458 mii MDL</a:t>
          </a:r>
          <a:r>
            <a:rPr lang="en-US" dirty="0"/>
            <a:t>  </a:t>
          </a:r>
          <a:endParaRPr lang="en-US" dirty="0"/>
        </a:p>
      </dsp:txBody>
      <dsp:txXfrm>
        <a:off x="554158" y="1414882"/>
        <a:ext cx="1705102" cy="1705102"/>
      </dsp:txXfrm>
    </dsp:sp>
    <dsp:sp modelId="{F217B452-DFF8-4EBB-8AA0-02ED1354B15B}">
      <dsp:nvSpPr>
        <dsp:cNvPr id="9" name="Shape 8"/>
        <dsp:cNvSpPr/>
      </dsp:nvSpPr>
      <dsp:spPr bwMode="white">
        <a:xfrm rot="-900000">
          <a:off x="1509189" y="238535"/>
          <a:ext cx="1670652" cy="1670652"/>
        </a:xfrm>
        <a:prstGeom prst="gear6">
          <a:avLst/>
        </a:prstGeom>
        <a:sp3d prstMaterial="plastic">
          <a:bevelT w="127000" h="25400" prst="relaxedInset"/>
        </a:sp3d>
      </dsp:spPr>
      <dsp:style>
        <a:lnRef idx="0">
          <a:schemeClr val="lt1"/>
        </a:lnRef>
        <a:fillRef idx="3">
          <a:schemeClr val="accent2"/>
        </a:fillRef>
        <a:effectRef idx="2">
          <a:scrgbClr r="0" g="0" b="0"/>
        </a:effectRef>
        <a:fontRef idx="minor">
          <a:schemeClr val="lt1"/>
        </a:fontRef>
      </dsp:style>
      <dsp:txBody>
        <a:bodyPr lIns="15240" tIns="15240" rIns="15240" bIns="15240" anchor="ctr"/>
        <a:lstStyle>
          <a:lvl1pPr algn="ctr">
            <a:defRPr sz="1200"/>
          </a:lvl1pPr>
          <a:lvl2pPr marL="57150" indent="-57150" algn="ctr">
            <a:defRPr sz="900"/>
          </a:lvl2pPr>
          <a:lvl3pPr marL="114300" indent="-57150" algn="ctr">
            <a:defRPr sz="900"/>
          </a:lvl3pPr>
          <a:lvl4pPr marL="171450" indent="-57150" algn="ctr">
            <a:defRPr sz="900"/>
          </a:lvl4pPr>
          <a:lvl5pPr marL="228600" indent="-57150" algn="ctr">
            <a:defRPr sz="900"/>
          </a:lvl5pPr>
          <a:lvl6pPr marL="285750" indent="-57150" algn="ctr">
            <a:defRPr sz="900"/>
          </a:lvl6pPr>
          <a:lvl7pPr marL="342900" indent="-57150" algn="ctr">
            <a:defRPr sz="900"/>
          </a:lvl7pPr>
          <a:lvl8pPr marL="400050" indent="-57150" algn="ctr">
            <a:defRPr sz="900"/>
          </a:lvl8pPr>
          <a:lvl9pPr marL="457200" indent="-57150" algn="ctr">
            <a:defRPr sz="900"/>
          </a:lvl9pPr>
        </a:lstStyle>
        <a:p>
          <a:pPr lvl="0">
            <a:lnSpc>
              <a:spcPct val="100000"/>
            </a:lnSpc>
            <a:spcBef>
              <a:spcPct val="0"/>
            </a:spcBef>
            <a:spcAft>
              <a:spcPct val="35000"/>
            </a:spcAft>
          </a:pPr>
          <a:r>
            <a:rPr lang="en-US" dirty="0"/>
            <a:t>Parteneri SN- </a:t>
          </a:r>
          <a:r>
            <a:rPr lang="en-US" b="0" i="0" dirty="0"/>
            <a:t>≈ </a:t>
          </a:r>
          <a:r>
            <a:rPr lang="en-US" b="0" i="0" dirty="0"/>
            <a:t>21 </a:t>
          </a:r>
          <a:r>
            <a:rPr lang="en-US" b="0" i="0" dirty="0" err="1"/>
            <a:t>mln</a:t>
          </a:r>
          <a:r>
            <a:rPr lang="en-US" b="0" i="0" dirty="0"/>
            <a:t> MDL</a:t>
          </a:r>
          <a:r>
            <a:rPr lang="en-US" dirty="0"/>
            <a:t> </a:t>
          </a:r>
          <a:endParaRPr lang="en-US" dirty="0"/>
        </a:p>
      </dsp:txBody>
      <dsp:txXfrm rot="-900000">
        <a:off x="1509189" y="238535"/>
        <a:ext cx="1670652" cy="1670652"/>
      </dsp:txXfrm>
    </dsp:sp>
    <dsp:sp modelId="{7F466DB8-C92B-4E33-BC86-771AA8BB6D53}">
      <dsp:nvSpPr>
        <dsp:cNvPr id="12" name="Circular Arrow 11"/>
        <dsp:cNvSpPr/>
      </dsp:nvSpPr>
      <dsp:spPr bwMode="white">
        <a:xfrm>
          <a:off x="1742816" y="1618933"/>
          <a:ext cx="2992774" cy="2992774"/>
        </a:xfrm>
        <a:prstGeom prst="circularArrow">
          <a:avLst>
            <a:gd name="adj1" fmla="val 5000"/>
            <a:gd name="adj2" fmla="val 360000"/>
            <a:gd name="adj3" fmla="val 2456868"/>
            <a:gd name="adj4" fmla="val 15857676"/>
            <a:gd name="adj5" fmla="val 5500"/>
          </a:avLst>
        </a:prstGeom>
        <a:sp3d z="-70000" extrusionH="63500" prstMaterial="matte">
          <a:bevelT w="25400" h="6350" prst="relaxedInset"/>
          <a:contourClr>
            <a:schemeClr val="bg1"/>
          </a:contourClr>
        </a:sp3d>
      </dsp:spPr>
      <dsp:style>
        <a:lnRef idx="0">
          <a:schemeClr val="accent2">
            <a:tint val="60000"/>
          </a:schemeClr>
        </a:lnRef>
        <a:fillRef idx="1">
          <a:schemeClr val="accent2">
            <a:tint val="60000"/>
          </a:schemeClr>
        </a:fillRef>
        <a:effectRef idx="2">
          <a:scrgbClr r="0" g="0" b="0"/>
        </a:effectRef>
        <a:fontRef idx="minor">
          <a:schemeClr val="lt1"/>
        </a:fontRef>
      </dsp:style>
      <dsp:txXfrm>
        <a:off x="1742816" y="1618933"/>
        <a:ext cx="2992774" cy="2992774"/>
      </dsp:txXfrm>
    </dsp:sp>
    <dsp:sp modelId="{B6C32DDF-ACDD-44AA-B0A8-0ADC09E593C8}">
      <dsp:nvSpPr>
        <dsp:cNvPr id="13" name="Shape 12"/>
        <dsp:cNvSpPr/>
      </dsp:nvSpPr>
      <dsp:spPr bwMode="white">
        <a:xfrm>
          <a:off x="301423" y="1086548"/>
          <a:ext cx="2081930" cy="2081930"/>
        </a:xfrm>
        <a:prstGeom prst="leftCircularArrow">
          <a:avLst>
            <a:gd name="adj1" fmla="val 5000"/>
            <a:gd name="adj2" fmla="val -360000"/>
            <a:gd name="adj3" fmla="val 10419125"/>
            <a:gd name="adj4" fmla="val 14837806"/>
            <a:gd name="adj5" fmla="val 5500"/>
          </a:avLst>
        </a:prstGeom>
        <a:sp3d z="-70000" extrusionH="63500" prstMaterial="matte">
          <a:bevelT w="25400" h="6350" prst="relaxedInset"/>
          <a:contourClr>
            <a:schemeClr val="bg1"/>
          </a:contourClr>
        </a:sp3d>
      </dsp:spPr>
      <dsp:style>
        <a:lnRef idx="0">
          <a:schemeClr val="accent2">
            <a:tint val="60000"/>
          </a:schemeClr>
        </a:lnRef>
        <a:fillRef idx="1">
          <a:schemeClr val="accent2">
            <a:tint val="60000"/>
          </a:schemeClr>
        </a:fillRef>
        <a:effectRef idx="2">
          <a:scrgbClr r="0" g="0" b="0"/>
        </a:effectRef>
        <a:fontRef idx="minor">
          <a:schemeClr val="lt1"/>
        </a:fontRef>
      </dsp:style>
      <dsp:txXfrm>
        <a:off x="301423" y="1086548"/>
        <a:ext cx="2081930" cy="2081930"/>
      </dsp:txXfrm>
    </dsp:sp>
    <dsp:sp modelId="{EF5392FF-F4BB-4E73-A060-5ADAD29F3466}">
      <dsp:nvSpPr>
        <dsp:cNvPr id="14" name="Circular Arrow 13"/>
        <dsp:cNvSpPr/>
      </dsp:nvSpPr>
      <dsp:spPr bwMode="white">
        <a:xfrm>
          <a:off x="1162607" y="-87837"/>
          <a:ext cx="2271196" cy="2271196"/>
        </a:xfrm>
        <a:prstGeom prst="circularArrow">
          <a:avLst>
            <a:gd name="adj1" fmla="val 5000"/>
            <a:gd name="adj2" fmla="val 360000"/>
            <a:gd name="adj3" fmla="val 13347948"/>
            <a:gd name="adj4" fmla="val 10508220"/>
            <a:gd name="adj5" fmla="val 5500"/>
          </a:avLst>
        </a:prstGeom>
        <a:sp3d z="-70000" extrusionH="63500" prstMaterial="matte">
          <a:bevelT w="25400" h="6350" prst="relaxedInset"/>
          <a:contourClr>
            <a:schemeClr val="bg1"/>
          </a:contourClr>
        </a:sp3d>
      </dsp:spPr>
      <dsp:style>
        <a:lnRef idx="0">
          <a:schemeClr val="accent2">
            <a:tint val="60000"/>
          </a:schemeClr>
        </a:lnRef>
        <a:fillRef idx="1">
          <a:schemeClr val="accent2">
            <a:tint val="60000"/>
          </a:schemeClr>
        </a:fillRef>
        <a:effectRef idx="2">
          <a:scrgbClr r="0" g="0" b="0"/>
        </a:effectRef>
        <a:fontRef idx="minor">
          <a:schemeClr val="lt1"/>
        </a:fontRef>
      </dsp:style>
      <dsp:txXfrm>
        <a:off x="1162607" y="-87837"/>
        <a:ext cx="2271196" cy="2271196"/>
      </dsp:txXfrm>
    </dsp:sp>
    <dsp:sp modelId="{8524D832-02E1-44F3-B9C5-581DCB999E05}">
      <dsp:nvSpPr>
        <dsp:cNvPr id="4" name="Rectangles 3" hidden="1"/>
        <dsp:cNvSpPr/>
      </dsp:nvSpPr>
      <dsp:spPr>
        <a:xfrm>
          <a:off x="3069184" y="1755902"/>
          <a:ext cx="36000" cy="36000"/>
        </a:xfrm>
        <a:prstGeom prst="rect">
          <a:avLst/>
        </a:prstGeom>
      </dsp:spPr>
      <dsp:txXfrm>
        <a:off x="3069184" y="1755902"/>
        <a:ext cx="36000" cy="36000"/>
      </dsp:txXfrm>
    </dsp:sp>
    <dsp:sp modelId="{A58DC083-F66F-48E4-9DE4-900C0AAA92DF}">
      <dsp:nvSpPr>
        <dsp:cNvPr id="5" name="Rectangles 4" hidden="1"/>
        <dsp:cNvSpPr/>
      </dsp:nvSpPr>
      <dsp:spPr>
        <a:xfrm>
          <a:off x="4141500" y="4100417"/>
          <a:ext cx="36000" cy="36000"/>
        </a:xfrm>
        <a:prstGeom prst="rect">
          <a:avLst/>
        </a:prstGeom>
      </dsp:spPr>
      <dsp:txXfrm>
        <a:off x="4141500" y="4100417"/>
        <a:ext cx="36000" cy="36000"/>
      </dsp:txXfrm>
    </dsp:sp>
    <dsp:sp modelId="{2EE829BC-767C-46AC-9CE0-2E3E9AB49161}">
      <dsp:nvSpPr>
        <dsp:cNvPr id="7" name="Rectangles 6" hidden="1"/>
        <dsp:cNvSpPr/>
      </dsp:nvSpPr>
      <dsp:spPr>
        <a:xfrm>
          <a:off x="980434" y="1244371"/>
          <a:ext cx="36000" cy="36000"/>
        </a:xfrm>
        <a:prstGeom prst="rect">
          <a:avLst/>
        </a:prstGeom>
      </dsp:spPr>
      <dsp:txXfrm>
        <a:off x="980434" y="1244371"/>
        <a:ext cx="36000" cy="36000"/>
      </dsp:txXfrm>
    </dsp:sp>
    <dsp:sp modelId="{0974ABC0-E7F4-4173-A287-754A6BFDF387}">
      <dsp:nvSpPr>
        <dsp:cNvPr id="8" name="Rectangles 7" hidden="1"/>
        <dsp:cNvSpPr/>
      </dsp:nvSpPr>
      <dsp:spPr>
        <a:xfrm>
          <a:off x="426276" y="2310060"/>
          <a:ext cx="36000" cy="36000"/>
        </a:xfrm>
        <a:prstGeom prst="rect">
          <a:avLst/>
        </a:prstGeom>
      </dsp:spPr>
      <dsp:txXfrm>
        <a:off x="426276" y="2310060"/>
        <a:ext cx="36000" cy="36000"/>
      </dsp:txXfrm>
    </dsp:sp>
    <dsp:sp modelId="{F9B0933B-C482-4846-B3F0-E5E235CF5709}">
      <dsp:nvSpPr>
        <dsp:cNvPr id="10" name="Rectangles 9" hidden="1"/>
        <dsp:cNvSpPr/>
      </dsp:nvSpPr>
      <dsp:spPr>
        <a:xfrm>
          <a:off x="1278827" y="1116489"/>
          <a:ext cx="36000" cy="36000"/>
        </a:xfrm>
        <a:prstGeom prst="rect">
          <a:avLst/>
        </a:prstGeom>
      </dsp:spPr>
      <dsp:txXfrm>
        <a:off x="1278827" y="1116489"/>
        <a:ext cx="36000" cy="36000"/>
      </dsp:txXfrm>
    </dsp:sp>
    <dsp:sp modelId="{A86AB61D-3EAD-415A-BB57-C5D28149906A}">
      <dsp:nvSpPr>
        <dsp:cNvPr id="11" name="Rectangles 10" hidden="1"/>
        <dsp:cNvSpPr/>
      </dsp:nvSpPr>
      <dsp:spPr>
        <a:xfrm>
          <a:off x="1619847" y="263938"/>
          <a:ext cx="36000" cy="36000"/>
        </a:xfrm>
        <a:prstGeom prst="rect">
          <a:avLst/>
        </a:prstGeom>
      </dsp:spPr>
      <dsp:txXfrm>
        <a:off x="1619847" y="263938"/>
        <a:ext cx="36000" cy="36000"/>
      </dsp:txXfrm>
    </dsp:sp>
  </dsp:spTree>
</dsp:drawing>
</file>

<file path=ppt/diagrams/drawing6.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4358346" cy="5678219"/>
        <a:chOff x="0" y="0"/>
        <a:chExt cx="4358346" cy="5678219"/>
      </a:xfrm>
    </dsp:grpSpPr>
    <dsp:sp modelId="{804FA5EA-60B8-4826-AF5E-422D3A9F1516}">
      <dsp:nvSpPr>
        <dsp:cNvPr id="3" name="Straight Connector 2"/>
        <dsp:cNvSpPr/>
      </dsp:nvSpPr>
      <dsp:spPr bwMode="white">
        <a:xfrm>
          <a:off x="0" y="0"/>
          <a:ext cx="4358346" cy="0"/>
        </a:xfrm>
        <a:prstGeom prst="line">
          <a:avLst/>
        </a:prstGeom>
      </dsp:spPr>
      <dsp:style>
        <a:lnRef idx="2">
          <a:schemeClr val="accent5">
            <a:hueOff val="0"/>
            <a:satOff val="0"/>
            <a:lumOff val="0"/>
            <a:alpha val="100000"/>
          </a:schemeClr>
        </a:lnRef>
        <a:fillRef idx="1">
          <a:schemeClr val="accent5">
            <a:hueOff val="0"/>
            <a:satOff val="0"/>
            <a:lumOff val="0"/>
            <a:alpha val="100000"/>
          </a:schemeClr>
        </a:fillRef>
        <a:effectRef idx="0">
          <a:scrgbClr r="0" g="0" b="0"/>
        </a:effectRef>
        <a:fontRef idx="minor">
          <a:schemeClr val="lt1"/>
        </a:fontRef>
      </dsp:style>
      <dsp:txXfrm>
        <a:off x="0" y="0"/>
        <a:ext cx="4358346" cy="0"/>
      </dsp:txXfrm>
    </dsp:sp>
    <dsp:sp modelId="{507FF3BC-A2B7-4EE7-8C52-BDF40BFA40F2}">
      <dsp:nvSpPr>
        <dsp:cNvPr id="4" name="Rectangles 3"/>
        <dsp:cNvSpPr/>
      </dsp:nvSpPr>
      <dsp:spPr bwMode="white">
        <a:xfrm>
          <a:off x="0" y="0"/>
          <a:ext cx="4358346" cy="1892740"/>
        </a:xfrm>
        <a:prstGeom prst="rect">
          <a:avLst/>
        </a:prstGeom>
      </dsp:spPr>
      <dsp:style>
        <a:lnRef idx="0">
          <a:schemeClr val="dk1">
            <a:alpha val="0"/>
          </a:schemeClr>
        </a:lnRef>
        <a:fillRef idx="0">
          <a:schemeClr val="lt1">
            <a:alpha val="0"/>
          </a:schemeClr>
        </a:fillRef>
        <a:effectRef idx="0">
          <a:scrgbClr r="0" g="0" b="0"/>
        </a:effectRef>
        <a:fontRef idx="minor"/>
      </dsp:style>
      <dsp:txBody>
        <a:bodyPr lIns="91439" tIns="91439" rIns="91439" bIns="91439" anchor="t"/>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r>
            <a:rPr lang="en-US" sz="2400" dirty="0">
              <a:solidFill>
                <a:schemeClr val="tx1"/>
              </a:solidFill>
            </a:rPr>
            <a:t>- </a:t>
          </a:r>
          <a:r>
            <a:rPr lang="en-US" sz="2400" dirty="0">
              <a:solidFill>
                <a:schemeClr val="tx1"/>
              </a:solidFill>
            </a:rPr>
            <a:t>Centre comunitare</a:t>
          </a:r>
          <a:r>
            <a:rPr lang="en-US" sz="2400" dirty="0">
              <a:solidFill>
                <a:schemeClr val="tx1"/>
              </a:solidFill>
            </a:rPr>
            <a:t> Unity Hub</a:t>
          </a:r>
          <a:endParaRPr>
            <a:solidFill>
              <a:schemeClr val="tx1"/>
            </a:solidFill>
          </a:endParaRPr>
        </a:p>
      </dsp:txBody>
      <dsp:txXfrm>
        <a:off x="0" y="0"/>
        <a:ext cx="4358346" cy="1892740"/>
      </dsp:txXfrm>
    </dsp:sp>
    <dsp:sp modelId="{8570FC61-5333-4710-9C73-723886537995}">
      <dsp:nvSpPr>
        <dsp:cNvPr id="5" name="Straight Connector 4"/>
        <dsp:cNvSpPr/>
      </dsp:nvSpPr>
      <dsp:spPr bwMode="white">
        <a:xfrm>
          <a:off x="0" y="1892740"/>
          <a:ext cx="4358346" cy="0"/>
        </a:xfrm>
        <a:prstGeom prst="line">
          <a:avLst/>
        </a:prstGeom>
      </dsp:spPr>
      <dsp:style>
        <a:lnRef idx="2">
          <a:schemeClr val="accent5">
            <a:hueOff val="-4950000"/>
            <a:satOff val="20000"/>
            <a:lumOff val="4314"/>
            <a:alpha val="100000"/>
          </a:schemeClr>
        </a:lnRef>
        <a:fillRef idx="1">
          <a:schemeClr val="accent5">
            <a:hueOff val="-4950000"/>
            <a:satOff val="20000"/>
            <a:lumOff val="4314"/>
            <a:alpha val="100000"/>
          </a:schemeClr>
        </a:fillRef>
        <a:effectRef idx="0">
          <a:scrgbClr r="0" g="0" b="0"/>
        </a:effectRef>
        <a:fontRef idx="minor">
          <a:schemeClr val="lt1"/>
        </a:fontRef>
      </dsp:style>
      <dsp:txXfrm>
        <a:off x="0" y="1892740"/>
        <a:ext cx="4358346" cy="0"/>
      </dsp:txXfrm>
    </dsp:sp>
    <dsp:sp modelId="{D1383948-8DFA-4B35-906D-4AE730151057}">
      <dsp:nvSpPr>
        <dsp:cNvPr id="6" name="Rectangles 5"/>
        <dsp:cNvSpPr/>
      </dsp:nvSpPr>
      <dsp:spPr bwMode="white">
        <a:xfrm>
          <a:off x="0" y="1892740"/>
          <a:ext cx="4358346" cy="1892740"/>
        </a:xfrm>
        <a:prstGeom prst="rect">
          <a:avLst/>
        </a:prstGeom>
      </dsp:spPr>
      <dsp:style>
        <a:lnRef idx="0">
          <a:schemeClr val="dk1">
            <a:alpha val="0"/>
          </a:schemeClr>
        </a:lnRef>
        <a:fillRef idx="0">
          <a:schemeClr val="lt1">
            <a:alpha val="0"/>
          </a:schemeClr>
        </a:fillRef>
        <a:effectRef idx="0">
          <a:scrgbClr r="0" g="0" b="0"/>
        </a:effectRef>
        <a:fontRef idx="minor"/>
      </dsp:style>
      <dsp:txBody>
        <a:bodyPr lIns="91439" tIns="91439" rIns="91439" bIns="91439" anchor="t"/>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l">
            <a:lnSpc>
              <a:spcPct val="100000"/>
            </a:lnSpc>
            <a:spcBef>
              <a:spcPct val="0"/>
            </a:spcBef>
            <a:spcAft>
              <a:spcPct val="35000"/>
            </a:spcAft>
          </a:pPr>
          <a:r>
            <a:rPr lang="en-US" sz="2400" dirty="0">
              <a:solidFill>
                <a:schemeClr val="tx1"/>
              </a:solidFill>
            </a:rPr>
            <a:t>-</a:t>
          </a:r>
          <a:r>
            <a:rPr lang="en-US" sz="2400" dirty="0" err="1">
              <a:solidFill>
                <a:schemeClr val="tx1"/>
              </a:solidFill>
            </a:rPr>
            <a:t>Integrarea</a:t>
          </a:r>
          <a:r>
            <a:rPr lang="en-US" sz="2400" dirty="0">
              <a:solidFill>
                <a:schemeClr val="tx1"/>
              </a:solidFill>
            </a:rPr>
            <a:t> PFA</a:t>
          </a:r>
          <a:r>
            <a:rPr lang="en-US" sz="2400" dirty="0">
              <a:solidFill>
                <a:schemeClr val="tx1"/>
              </a:solidFill>
            </a:rPr>
            <a:t> (</a:t>
          </a:r>
          <a:r>
            <a:rPr lang="en-US" sz="2400" b="0" i="0" dirty="0">
              <a:solidFill>
                <a:schemeClr val="tx1"/>
              </a:solidFill>
            </a:rPr>
            <a:t>Psychological First Aid</a:t>
          </a:r>
          <a:r>
            <a:rPr lang="en-US" sz="2400" b="0" i="0" dirty="0">
              <a:solidFill>
                <a:schemeClr val="tx1"/>
              </a:solidFill>
            </a:rPr>
            <a:t>)</a:t>
          </a:r>
          <a:r>
            <a:rPr lang="en-US" sz="2400" dirty="0">
              <a:solidFill>
                <a:schemeClr val="tx1"/>
              </a:solidFill>
            </a:rPr>
            <a:t> </a:t>
          </a:r>
          <a:r>
            <a:rPr lang="en-US" sz="2400" dirty="0" err="1">
              <a:solidFill>
                <a:schemeClr val="tx1"/>
              </a:solidFill>
            </a:rPr>
            <a:t>și</a:t>
          </a:r>
          <a:r>
            <a:rPr lang="en-US" sz="2400" dirty="0">
              <a:solidFill>
                <a:schemeClr val="tx1"/>
              </a:solidFill>
            </a:rPr>
            <a:t> MHPSS</a:t>
          </a:r>
          <a:r>
            <a:rPr lang="en-US" sz="2400" dirty="0">
              <a:solidFill>
                <a:schemeClr val="tx1"/>
              </a:solidFill>
            </a:rPr>
            <a:t> </a:t>
          </a:r>
          <a:r>
            <a:rPr lang="en-US" sz="2400" b="0" i="0" dirty="0">
              <a:solidFill>
                <a:schemeClr val="tx1"/>
              </a:solidFill>
            </a:rPr>
            <a:t>(Mental Health and Psychosocial Support) </a:t>
          </a:r>
          <a:endParaRPr lang="en-US" sz="2400" dirty="0">
            <a:solidFill>
              <a:schemeClr val="tx1"/>
            </a:solidFill>
          </a:endParaRPr>
        </a:p>
      </dsp:txBody>
      <dsp:txXfrm>
        <a:off x="0" y="1892740"/>
        <a:ext cx="4358346" cy="1892740"/>
      </dsp:txXfrm>
    </dsp:sp>
    <dsp:sp modelId="{D7CB7FFF-7AA1-4555-920C-42D981C55653}">
      <dsp:nvSpPr>
        <dsp:cNvPr id="7" name="Straight Connector 6"/>
        <dsp:cNvSpPr/>
      </dsp:nvSpPr>
      <dsp:spPr bwMode="white">
        <a:xfrm>
          <a:off x="0" y="3785479"/>
          <a:ext cx="4358346" cy="0"/>
        </a:xfrm>
        <a:prstGeom prst="line">
          <a:avLst/>
        </a:prstGeom>
      </dsp:spPr>
      <dsp:style>
        <a:lnRef idx="2">
          <a:schemeClr val="accent5">
            <a:hueOff val="-9900000"/>
            <a:satOff val="40000"/>
            <a:lumOff val="8627"/>
            <a:alpha val="100000"/>
          </a:schemeClr>
        </a:lnRef>
        <a:fillRef idx="1">
          <a:schemeClr val="accent5">
            <a:hueOff val="-9900000"/>
            <a:satOff val="40000"/>
            <a:lumOff val="8627"/>
            <a:alpha val="100000"/>
          </a:schemeClr>
        </a:fillRef>
        <a:effectRef idx="0">
          <a:scrgbClr r="0" g="0" b="0"/>
        </a:effectRef>
        <a:fontRef idx="minor">
          <a:schemeClr val="lt1"/>
        </a:fontRef>
      </dsp:style>
      <dsp:txXfrm>
        <a:off x="0" y="3785479"/>
        <a:ext cx="4358346" cy="0"/>
      </dsp:txXfrm>
    </dsp:sp>
    <dsp:sp modelId="{56098AE5-6A52-484A-A314-C2682CB28C98}">
      <dsp:nvSpPr>
        <dsp:cNvPr id="8" name="Rectangles 7"/>
        <dsp:cNvSpPr/>
      </dsp:nvSpPr>
      <dsp:spPr bwMode="white">
        <a:xfrm>
          <a:off x="0" y="3785479"/>
          <a:ext cx="4358346" cy="1892740"/>
        </a:xfrm>
        <a:prstGeom prst="rect">
          <a:avLst/>
        </a:prstGeom>
      </dsp:spPr>
      <dsp:style>
        <a:lnRef idx="0">
          <a:schemeClr val="dk1">
            <a:alpha val="0"/>
          </a:schemeClr>
        </a:lnRef>
        <a:fillRef idx="0">
          <a:schemeClr val="lt1">
            <a:alpha val="0"/>
          </a:schemeClr>
        </a:fillRef>
        <a:effectRef idx="0">
          <a:scrgbClr r="0" g="0" b="0"/>
        </a:effectRef>
        <a:fontRef idx="minor"/>
      </dsp:style>
      <dsp:txBody>
        <a:bodyPr lIns="91439" tIns="91439" rIns="91439" bIns="91439" anchor="t"/>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r>
            <a:rPr lang="en-US" sz="2400" dirty="0">
              <a:solidFill>
                <a:schemeClr val="tx1"/>
              </a:solidFill>
            </a:rPr>
            <a:t>- </a:t>
          </a:r>
          <a:r>
            <a:rPr lang="en-US" sz="2400" dirty="0" err="1">
              <a:solidFill>
                <a:schemeClr val="tx1"/>
              </a:solidFill>
            </a:rPr>
            <a:t>Sistematizarea</a:t>
          </a:r>
          <a:r>
            <a:rPr lang="en-US" sz="2400" dirty="0">
              <a:solidFill>
                <a:schemeClr val="tx1"/>
              </a:solidFill>
            </a:rPr>
            <a:t> </a:t>
          </a:r>
          <a:r>
            <a:rPr lang="en-US" sz="2400" dirty="0" err="1">
              <a:solidFill>
                <a:schemeClr val="tx1"/>
              </a:solidFill>
            </a:rPr>
            <a:t>raportării</a:t>
          </a:r>
          <a:r>
            <a:rPr lang="en-US" sz="2400" dirty="0">
              <a:solidFill>
                <a:schemeClr val="tx1"/>
              </a:solidFill>
            </a:rPr>
            <a:t> </a:t>
          </a:r>
          <a:r>
            <a:rPr lang="en-US" sz="2400" dirty="0" err="1">
              <a:solidFill>
                <a:schemeClr val="tx1"/>
              </a:solidFill>
            </a:rPr>
            <a:t>lunare</a:t>
          </a:r>
          <a:endParaRPr lang="en-US" sz="2400" dirty="0">
            <a:solidFill>
              <a:schemeClr val="tx1"/>
            </a:solidFill>
          </a:endParaRPr>
        </a:p>
      </dsp:txBody>
      <dsp:txXfrm>
        <a:off x="0" y="3785479"/>
        <a:ext cx="4358346" cy="1892740"/>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rSet qsTypeId="urn:microsoft.com/office/officeart/2005/8/quickstyle/simple5" csTypeId="urn:microsoft.com/office/officeart/2005/8/colors/accent6_5"/>
        </dgm:pt>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 modelId="6" srcId="0" destId="3" srcOrd="2"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rSet qsTypeId="urn:microsoft.com/office/officeart/2005/8/quickstyle/simple5" csTypeId="urn:microsoft.com/office/officeart/2005/8/colors/accent6_5"/>
        </dgm:pt>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 modelId="6" srcId="0" destId="3" srcOrd="2"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rSet qsTypeId="urn:microsoft.com/office/officeart/2005/8/quickstyle/simple5"/>
        </dgm:pt>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type="upArrowCallout" r:blip="" rot="180">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type="upArrowCallout" r:blip="" rot="180">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type="gear6" r:blip="" rot="-15">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srcNode" val="gear1srcNode"/>
          <dgm:param type="dstNode" val="gear1dstNode"/>
          <dgm:param type="connRout" val="curv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srcNode" val="gear2srcNode"/>
          <dgm:param type="dstNode" val="gear2dstNode"/>
          <dgm:param type="connRout" val="curv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srcNode" val="gear3srcNode"/>
          <dgm:param type="dstNode" val="gear3dstNode"/>
          <dgm:param type="connRout" val="curv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b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callout">
    <dgm:scene3d>
      <a:camera prst="orthographicFront"/>
      <a:lightRig rig="threePt" dir="t"/>
    </dgm:scene3d>
    <dgm:txPr/>
    <dgm:style>
      <a:lnRef idx="1">
        <a:scrgbClr r="0" g="0" b="0"/>
      </a:lnRef>
      <a:fillRef idx="2">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2">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b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callout">
    <dgm:scene3d>
      <a:camera prst="orthographicFront"/>
      <a:lightRig rig="threePt" dir="t"/>
    </dgm:scene3d>
    <dgm:txPr/>
    <dgm:style>
      <a:lnRef idx="1">
        <a:scrgbClr r="0" g="0" b="0"/>
      </a:lnRef>
      <a:fillRef idx="2">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2">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alphaModFix amt="8000"/>
            <a:lum/>
          </a:blip>
          <a:srcRect/>
          <a:stretch>
            <a:fillRect t="-16000" b="-1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panose="020B0604020202020204"/>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panose="020B0604020202020204"/>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panose="020B0604020202020204"/>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6.xml"/><Relationship Id="rId4" Type="http://schemas.openxmlformats.org/officeDocument/2006/relationships/diagramColors" Target="../diagrams/colors6.xml"/><Relationship Id="rId3" Type="http://schemas.openxmlformats.org/officeDocument/2006/relationships/diagramQuickStyle" Target="../diagrams/quickStyle6.xml"/><Relationship Id="rId2" Type="http://schemas.openxmlformats.org/officeDocument/2006/relationships/diagramLayout" Target="../diagrams/layout6.xml"/><Relationship Id="rId1" Type="http://schemas.openxmlformats.org/officeDocument/2006/relationships/diagramData" Target="../diagrams/data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640491" y="320041"/>
            <a:ext cx="5030313" cy="3892668"/>
          </a:xfrm>
        </p:spPr>
        <p:txBody>
          <a:bodyPr vert="horz" lIns="91440" tIns="45720" rIns="91440" bIns="45720" rtlCol="0" anchor="b">
            <a:normAutofit/>
          </a:bodyPr>
          <a:lstStyle/>
          <a:p>
            <a:pPr algn="l" defTabSz="914400">
              <a:lnSpc>
                <a:spcPct val="90000"/>
              </a:lnSpc>
            </a:pPr>
            <a:r>
              <a:rPr lang="en-US" sz="4000" b="1" kern="1200" dirty="0">
                <a:solidFill>
                  <a:schemeClr val="tx1"/>
                </a:solidFill>
                <a:latin typeface="Arial" panose="020B0604020202020204" pitchFamily="34" charset="0"/>
                <a:ea typeface="+mj-ea"/>
                <a:cs typeface="Arial" panose="020B0604020202020204" pitchFamily="34" charset="0"/>
              </a:rPr>
              <a:t>RAPORT</a:t>
            </a:r>
            <a:br>
              <a:rPr lang="en-US" sz="4000" b="1" kern="1200" dirty="0">
                <a:solidFill>
                  <a:schemeClr val="tx1"/>
                </a:solidFill>
                <a:latin typeface="Arial" panose="020B0604020202020204" pitchFamily="34" charset="0"/>
                <a:ea typeface="+mj-ea"/>
                <a:cs typeface="Arial" panose="020B0604020202020204" pitchFamily="34" charset="0"/>
              </a:rPr>
            </a:br>
            <a:r>
              <a:rPr lang="en-US" sz="4000" b="1" kern="1200" dirty="0">
                <a:solidFill>
                  <a:schemeClr val="tx1"/>
                </a:solidFill>
                <a:latin typeface="Arial" panose="020B0604020202020204" pitchFamily="34" charset="0"/>
                <a:ea typeface="+mj-ea"/>
                <a:cs typeface="Arial" panose="020B0604020202020204" pitchFamily="34" charset="0"/>
              </a:rPr>
              <a:t>ANUAL 2024</a:t>
            </a:r>
            <a:endParaRPr lang="en-US" sz="4000" b="1" kern="1200" dirty="0">
              <a:solidFill>
                <a:schemeClr val="tx1"/>
              </a:solidFill>
              <a:latin typeface="Arial" panose="020B0604020202020204" pitchFamily="34" charset="0"/>
              <a:ea typeface="+mj-ea"/>
              <a:cs typeface="Arial" panose="020B0604020202020204" pitchFamily="34" charset="0"/>
            </a:endParaRPr>
          </a:p>
        </p:txBody>
      </p:sp>
      <p:pic>
        <p:nvPicPr>
          <p:cNvPr id="4" name="object 5"/>
          <p:cNvPicPr/>
          <p:nvPr/>
        </p:nvPicPr>
        <p:blipFill>
          <a:blip r:embed="rId1" cstate="print"/>
          <a:stretch>
            <a:fillRect/>
          </a:stretch>
        </p:blipFill>
        <p:spPr>
          <a:xfrm>
            <a:off x="240030" y="1750556"/>
            <a:ext cx="3065526" cy="3038753"/>
          </a:xfrm>
          <a:prstGeom prst="rect">
            <a:avLst/>
          </a:prstGeom>
        </p:spPr>
      </p:pic>
      <p:sp>
        <p:nvSpPr>
          <p:cNvPr id="11" name="sketch line"/>
          <p:cNvSpPr>
            <a:spLocks noGrp="1" noRot="1" noChangeAspect="1" noMove="1" noResize="1" noEditPoints="1" noAdjustHandles="1" noChangeArrowheads="1" noChangeShapeType="1" noTextEdit="1"/>
          </p:cNvSpPr>
          <p:nvPr/>
        </p:nvSpPr>
        <p:spPr>
          <a:xfrm>
            <a:off x="3640490" y="4409267"/>
            <a:ext cx="3182692" cy="27432"/>
          </a:xfrm>
          <a:custGeom>
            <a:avLst/>
            <a:gdLst>
              <a:gd name="connsiteX0" fmla="*/ 0 w 3182692"/>
              <a:gd name="connsiteY0" fmla="*/ 0 h 27432"/>
              <a:gd name="connsiteX1" fmla="*/ 604711 w 3182692"/>
              <a:gd name="connsiteY1" fmla="*/ 0 h 27432"/>
              <a:gd name="connsiteX2" fmla="*/ 1241250 w 3182692"/>
              <a:gd name="connsiteY2" fmla="*/ 0 h 27432"/>
              <a:gd name="connsiteX3" fmla="*/ 1909615 w 3182692"/>
              <a:gd name="connsiteY3" fmla="*/ 0 h 27432"/>
              <a:gd name="connsiteX4" fmla="*/ 2577981 w 3182692"/>
              <a:gd name="connsiteY4" fmla="*/ 0 h 27432"/>
              <a:gd name="connsiteX5" fmla="*/ 3182692 w 3182692"/>
              <a:gd name="connsiteY5" fmla="*/ 0 h 27432"/>
              <a:gd name="connsiteX6" fmla="*/ 3182692 w 3182692"/>
              <a:gd name="connsiteY6" fmla="*/ 27432 h 27432"/>
              <a:gd name="connsiteX7" fmla="*/ 2482500 w 3182692"/>
              <a:gd name="connsiteY7" fmla="*/ 27432 h 27432"/>
              <a:gd name="connsiteX8" fmla="*/ 1782308 w 3182692"/>
              <a:gd name="connsiteY8" fmla="*/ 27432 h 27432"/>
              <a:gd name="connsiteX9" fmla="*/ 1145769 w 3182692"/>
              <a:gd name="connsiteY9" fmla="*/ 27432 h 27432"/>
              <a:gd name="connsiteX10" fmla="*/ 0 w 3182692"/>
              <a:gd name="connsiteY10" fmla="*/ 27432 h 27432"/>
              <a:gd name="connsiteX11" fmla="*/ 0 w 3182692"/>
              <a:gd name="connsiteY11"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27432"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526" y="7395"/>
                  <a:pt x="3182737" y="21864"/>
                  <a:pt x="3182692" y="27432"/>
                </a:cubicBezTo>
                <a:cubicBezTo>
                  <a:pt x="2998421" y="30886"/>
                  <a:pt x="2675038" y="28158"/>
                  <a:pt x="2482500" y="27432"/>
                </a:cubicBezTo>
                <a:cubicBezTo>
                  <a:pt x="2289962" y="26706"/>
                  <a:pt x="1930644" y="15978"/>
                  <a:pt x="1782308" y="27432"/>
                </a:cubicBezTo>
                <a:cubicBezTo>
                  <a:pt x="1633972" y="38886"/>
                  <a:pt x="1287388" y="7152"/>
                  <a:pt x="1145769" y="27432"/>
                </a:cubicBezTo>
                <a:cubicBezTo>
                  <a:pt x="1004150" y="47712"/>
                  <a:pt x="256377" y="-28294"/>
                  <a:pt x="0" y="27432"/>
                </a:cubicBezTo>
                <a:cubicBezTo>
                  <a:pt x="-503" y="20663"/>
                  <a:pt x="1168" y="5855"/>
                  <a:pt x="0" y="0"/>
                </a:cubicBezTo>
                <a:close/>
              </a:path>
              <a:path w="3182692" h="27432"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885" y="12649"/>
                  <a:pt x="3181704" y="17989"/>
                  <a:pt x="3182692" y="27432"/>
                </a:cubicBezTo>
                <a:cubicBezTo>
                  <a:pt x="3039109" y="-3557"/>
                  <a:pt x="2823860" y="22992"/>
                  <a:pt x="2546154" y="27432"/>
                </a:cubicBezTo>
                <a:cubicBezTo>
                  <a:pt x="2268448" y="31872"/>
                  <a:pt x="2098674" y="14435"/>
                  <a:pt x="1845961" y="27432"/>
                </a:cubicBezTo>
                <a:cubicBezTo>
                  <a:pt x="1593248" y="40429"/>
                  <a:pt x="1456743" y="36704"/>
                  <a:pt x="1304904" y="27432"/>
                </a:cubicBezTo>
                <a:cubicBezTo>
                  <a:pt x="1153065" y="18160"/>
                  <a:pt x="947204" y="20270"/>
                  <a:pt x="668365" y="27432"/>
                </a:cubicBezTo>
                <a:cubicBezTo>
                  <a:pt x="389526" y="34594"/>
                  <a:pt x="288244" y="4516"/>
                  <a:pt x="0" y="27432"/>
                </a:cubicBezTo>
                <a:cubicBezTo>
                  <a:pt x="1300" y="19678"/>
                  <a:pt x="-86" y="12044"/>
                  <a:pt x="0" y="0"/>
                </a:cubicBezTo>
                <a:close/>
              </a:path>
            </a:pathLst>
          </a:custGeom>
          <a:solidFill>
            <a:schemeClr val="accent2"/>
          </a:solidFill>
          <a:ln w="41275" cap="rnd">
            <a:solidFill>
              <a:schemeClr val="accent2"/>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p:cNvSpPr>
            <a:spLocks noGrp="1" noRot="1" noChangeAspect="1" noMove="1" noResize="1" noEditPoints="1" noAdjustHandles="1" noChangeArrowheads="1" noChangeShapeType="1" noTextEdit="1"/>
          </p:cNvSpPr>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9"/>
          <p:cNvSpPr>
            <a:spLocks noGrp="1" noRot="1" noChangeAspect="1" noMove="1" noResize="1" noEditPoints="1" noAdjustHandles="1" noChangeArrowheads="1" noChangeShapeType="1" noTextEdit="1"/>
          </p:cNvSpPr>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en-US" altLang="en-US" sz="2800" b="1">
                <a:solidFill>
                  <a:srgbClr val="FFFFFF"/>
                </a:solidFill>
                <a:latin typeface="Arial" panose="020B0604020202020204" pitchFamily="34" charset="0"/>
                <a:cs typeface="Arial" panose="020B0604020202020204" pitchFamily="34" charset="0"/>
              </a:rPr>
              <a:t>Drept Internațional Umanitar</a:t>
            </a:r>
            <a:endParaRPr lang="en-US" altLang="en-US" sz="2800" b="1">
              <a:solidFill>
                <a:srgbClr val="FFFFFF"/>
              </a:solidFill>
              <a:latin typeface="Arial" panose="020B0604020202020204" pitchFamily="34" charset="0"/>
              <a:cs typeface="Arial" panose="020B0604020202020204" pitchFamily="34" charset="0"/>
            </a:endParaRPr>
          </a:p>
        </p:txBody>
      </p:sp>
      <p:sp>
        <p:nvSpPr>
          <p:cNvPr id="18" name="Arc 17"/>
          <p:cNvSpPr>
            <a:spLocks noGrp="1" noRot="1" noChangeAspect="1" noMove="1" noResize="1" noEditPoints="1" noAdjustHandles="1" noChangeArrowheads="1" noChangeShapeType="1" noTextEdit="1"/>
          </p:cNvSpPr>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243580" y="1782445"/>
            <a:ext cx="5179695" cy="2628265"/>
          </a:xfrm>
        </p:spPr>
        <p:txBody>
          <a:bodyPr anchor="ctr">
            <a:noAutofit/>
          </a:bodyPr>
          <a:lstStyle/>
          <a:p>
            <a:pPr marL="0" indent="0" algn="just">
              <a:buFont typeface="Wingdings" panose="05000000000000000000" charset="0"/>
              <a:buNone/>
            </a:pPr>
            <a:endParaRPr lang="en-US" altLang="en-US" sz="1600" dirty="0">
              <a:latin typeface="Arial" panose="020B0604020202020204" pitchFamily="34" charset="0"/>
              <a:cs typeface="Arial" panose="020B0604020202020204" pitchFamily="34" charset="0"/>
            </a:endParaRPr>
          </a:p>
          <a:p>
            <a:pPr algn="just">
              <a:buFont typeface="Wingdings" panose="05000000000000000000" charset="0"/>
              <a:buChar char="Ø"/>
            </a:pPr>
            <a:endParaRPr lang="en-US" altLang="en-US" sz="1800" b="1" dirty="0">
              <a:latin typeface="Arial" panose="020B0604020202020204" pitchFamily="34" charset="0"/>
              <a:cs typeface="Arial" panose="020B0604020202020204" pitchFamily="34" charset="0"/>
            </a:endParaRPr>
          </a:p>
          <a:p>
            <a:pPr algn="just">
              <a:buFont typeface="Wingdings" panose="05000000000000000000" charset="0"/>
              <a:buChar char="Ø"/>
            </a:pPr>
            <a:endParaRPr lang="en-US" altLang="en-US" sz="1800" b="1" dirty="0">
              <a:latin typeface="Arial" panose="020B0604020202020204" pitchFamily="34" charset="0"/>
              <a:cs typeface="Arial" panose="020B0604020202020204" pitchFamily="34" charset="0"/>
            </a:endParaRPr>
          </a:p>
          <a:p>
            <a:pPr algn="just">
              <a:buFont typeface="Wingdings" panose="05000000000000000000" charset="0"/>
              <a:buChar char="Ø"/>
            </a:pPr>
            <a:endParaRPr lang="en-US" altLang="en-US" sz="1800" b="1" dirty="0">
              <a:latin typeface="Arial" panose="020B0604020202020204" pitchFamily="34" charset="0"/>
              <a:cs typeface="Arial" panose="020B0604020202020204" pitchFamily="34" charset="0"/>
            </a:endParaRPr>
          </a:p>
          <a:p>
            <a:pPr algn="just">
              <a:buFont typeface="Wingdings" panose="05000000000000000000" charset="0"/>
              <a:buChar char="Ø"/>
            </a:pPr>
            <a:r>
              <a:rPr lang="en-US" altLang="en-US" sz="1800" b="1" dirty="0">
                <a:latin typeface="Arial" panose="020B0604020202020204" pitchFamily="34" charset="0"/>
                <a:cs typeface="Arial" panose="020B0604020202020204" pitchFamily="34" charset="0"/>
              </a:rPr>
              <a:t>C</a:t>
            </a:r>
            <a:r>
              <a:rPr lang="en-US" altLang="en-US" sz="1800" b="1" dirty="0">
                <a:latin typeface="Arial" panose="020B0604020202020204" pitchFamily="34" charset="0"/>
                <a:cs typeface="Arial" panose="020B0604020202020204" pitchFamily="34" charset="0"/>
                <a:sym typeface="+mn-ea"/>
              </a:rPr>
              <a:t>onsolida</a:t>
            </a:r>
            <a:r>
              <a:rPr lang="en-US" altLang="en-US" sz="1800" b="1" dirty="0">
                <a:latin typeface="Arial" panose="020B0604020202020204" pitchFamily="34" charset="0"/>
                <a:cs typeface="Arial" panose="020B0604020202020204" pitchFamily="34" charset="0"/>
                <a:sym typeface="+mn-ea"/>
              </a:rPr>
              <a:t>rea</a:t>
            </a:r>
            <a:r>
              <a:rPr lang="en-US" altLang="en-US" sz="1800" b="1" dirty="0">
                <a:latin typeface="Arial" panose="020B0604020202020204" pitchFamily="34" charset="0"/>
                <a:cs typeface="Arial" panose="020B0604020202020204" pitchFamily="34" charset="0"/>
                <a:sym typeface="+mn-ea"/>
              </a:rPr>
              <a:t> capacit</a:t>
            </a:r>
            <a:r>
              <a:rPr lang="en-US" altLang="en-US" sz="1800" b="1" dirty="0">
                <a:latin typeface="Arial" panose="020B0604020202020204" pitchFamily="34" charset="0"/>
                <a:cs typeface="Arial" panose="020B0604020202020204" pitchFamily="34" charset="0"/>
                <a:sym typeface="+mn-ea"/>
              </a:rPr>
              <a:t>ăților</a:t>
            </a:r>
            <a:r>
              <a:rPr lang="en-US" altLang="en-US" sz="1800" b="1" dirty="0">
                <a:latin typeface="Arial" panose="020B0604020202020204" pitchFamily="34" charset="0"/>
                <a:cs typeface="Arial" panose="020B0604020202020204" pitchFamily="34" charset="0"/>
                <a:sym typeface="+mn-ea"/>
              </a:rPr>
              <a:t> voluntarilor</a:t>
            </a:r>
            <a:r>
              <a:rPr lang="en-US" altLang="en-US" sz="1800" b="1" dirty="0">
                <a:latin typeface="Arial" panose="020B0604020202020204" pitchFamily="34" charset="0"/>
                <a:cs typeface="Arial" panose="020B0604020202020204" pitchFamily="34" charset="0"/>
                <a:sym typeface="+mn-ea"/>
              </a:rPr>
              <a:t> -</a:t>
            </a:r>
            <a:r>
              <a:rPr lang="en-US" altLang="en-US" sz="1800" dirty="0">
                <a:latin typeface="Arial" panose="020B0604020202020204" pitchFamily="34" charset="0"/>
                <a:cs typeface="Arial" panose="020B0604020202020204" pitchFamily="34" charset="0"/>
                <a:sym typeface="+mn-ea"/>
              </a:rPr>
              <a:t> a</a:t>
            </a:r>
            <a:r>
              <a:rPr lang="en-US" altLang="en-US" sz="1800" dirty="0">
                <a:latin typeface="Arial" panose="020B0604020202020204" pitchFamily="34" charset="0"/>
                <a:cs typeface="Arial" panose="020B0604020202020204" pitchFamily="34" charset="0"/>
              </a:rPr>
              <a:t>ceste instruiri au avut scopul de a  de a ac</a:t>
            </a:r>
            <a:r>
              <a:rPr lang="en-US" altLang="en-US" sz="1800" dirty="0">
                <a:latin typeface="Arial" panose="020B0604020202020204" pitchFamily="34" charset="0"/>
                <a:cs typeface="Arial" panose="020B0604020202020204" pitchFamily="34" charset="0"/>
              </a:rPr>
              <a:t>ț</a:t>
            </a:r>
            <a:r>
              <a:rPr lang="en-US" altLang="en-US" sz="1800" dirty="0">
                <a:latin typeface="Arial" panose="020B0604020202020204" pitchFamily="34" charset="0"/>
                <a:cs typeface="Arial" panose="020B0604020202020204" pitchFamily="34" charset="0"/>
              </a:rPr>
              <a:t>iona în conformitate cu normele interna</a:t>
            </a:r>
            <a:r>
              <a:rPr lang="en-US" altLang="en-US" sz="1800" dirty="0">
                <a:latin typeface="Arial" panose="020B0604020202020204" pitchFamily="34" charset="0"/>
                <a:cs typeface="Arial" panose="020B0604020202020204" pitchFamily="34" charset="0"/>
              </a:rPr>
              <a:t>ț</a:t>
            </a:r>
            <a:r>
              <a:rPr lang="en-US" altLang="en-US" sz="1800" dirty="0">
                <a:latin typeface="Arial" panose="020B0604020202020204" pitchFamily="34" charset="0"/>
                <a:cs typeface="Arial" panose="020B0604020202020204" pitchFamily="34" charset="0"/>
              </a:rPr>
              <a:t>ionale </a:t>
            </a:r>
            <a:r>
              <a:rPr lang="en-US" altLang="en-US" sz="1800" dirty="0">
                <a:latin typeface="Arial" panose="020B0604020202020204" pitchFamily="34" charset="0"/>
                <a:cs typeface="Arial" panose="020B0604020202020204" pitchFamily="34" charset="0"/>
              </a:rPr>
              <a:t>ș</a:t>
            </a:r>
            <a:r>
              <a:rPr lang="en-US" altLang="en-US" sz="1800" dirty="0">
                <a:latin typeface="Arial" panose="020B0604020202020204" pitchFamily="34" charset="0"/>
                <a:cs typeface="Arial" panose="020B0604020202020204" pitchFamily="34" charset="0"/>
              </a:rPr>
              <a:t>i principiile umanitare, în special în contextul misiunilor umanitare </a:t>
            </a:r>
            <a:r>
              <a:rPr lang="en-US" altLang="en-US" sz="1800" dirty="0">
                <a:latin typeface="Arial" panose="020B0604020202020204" pitchFamily="34" charset="0"/>
                <a:cs typeface="Arial" panose="020B0604020202020204" pitchFamily="34" charset="0"/>
              </a:rPr>
              <a:t>ș</a:t>
            </a:r>
            <a:r>
              <a:rPr lang="en-US" altLang="en-US" sz="1800" dirty="0">
                <a:latin typeface="Arial" panose="020B0604020202020204" pitchFamily="34" charset="0"/>
                <a:cs typeface="Arial" panose="020B0604020202020204" pitchFamily="34" charset="0"/>
              </a:rPr>
              <a:t>i al interven</a:t>
            </a:r>
            <a:r>
              <a:rPr lang="en-US" altLang="en-US" sz="1800" dirty="0">
                <a:latin typeface="Arial" panose="020B0604020202020204" pitchFamily="34" charset="0"/>
                <a:cs typeface="Arial" panose="020B0604020202020204" pitchFamily="34" charset="0"/>
              </a:rPr>
              <a:t>ț</a:t>
            </a:r>
            <a:r>
              <a:rPr lang="en-US" altLang="en-US" sz="1800" dirty="0">
                <a:latin typeface="Arial" panose="020B0604020202020204" pitchFamily="34" charset="0"/>
                <a:cs typeface="Arial" panose="020B0604020202020204" pitchFamily="34" charset="0"/>
              </a:rPr>
              <a:t>iilor în situa</a:t>
            </a:r>
            <a:r>
              <a:rPr lang="en-US" altLang="en-US" sz="1800" dirty="0">
                <a:latin typeface="Arial" panose="020B0604020202020204" pitchFamily="34" charset="0"/>
                <a:cs typeface="Arial" panose="020B0604020202020204" pitchFamily="34" charset="0"/>
              </a:rPr>
              <a:t>ț</a:t>
            </a:r>
            <a:r>
              <a:rPr lang="en-US" altLang="en-US" sz="1800" dirty="0">
                <a:latin typeface="Arial" panose="020B0604020202020204" pitchFamily="34" charset="0"/>
                <a:cs typeface="Arial" panose="020B0604020202020204" pitchFamily="34" charset="0"/>
              </a:rPr>
              <a:t>ii de urgen</a:t>
            </a:r>
            <a:r>
              <a:rPr lang="en-US" altLang="en-US" sz="1800" dirty="0">
                <a:latin typeface="Arial" panose="020B0604020202020204" pitchFamily="34" charset="0"/>
                <a:cs typeface="Arial" panose="020B0604020202020204" pitchFamily="34" charset="0"/>
              </a:rPr>
              <a:t>ță</a:t>
            </a:r>
            <a:r>
              <a:rPr lang="en-US" altLang="en-US" sz="1800" dirty="0">
                <a:latin typeface="Arial" panose="020B0604020202020204" pitchFamily="34" charset="0"/>
                <a:cs typeface="Arial" panose="020B0604020202020204" pitchFamily="34" charset="0"/>
              </a:rPr>
              <a:t> sau conflict. </a:t>
            </a:r>
            <a:endParaRPr lang="en-US" altLang="en-US" sz="1800" dirty="0">
              <a:latin typeface="Arial" panose="020B0604020202020204" pitchFamily="34" charset="0"/>
              <a:cs typeface="Arial" panose="020B0604020202020204" pitchFamily="34" charset="0"/>
            </a:endParaRPr>
          </a:p>
          <a:p>
            <a:pPr algn="just">
              <a:buFont typeface="Wingdings" panose="05000000000000000000" charset="0"/>
              <a:buChar char="Ø"/>
            </a:pPr>
            <a:endParaRPr lang="en-US" altLang="en-US" sz="1600" dirty="0">
              <a:latin typeface="Arial" panose="020B0604020202020204" pitchFamily="34" charset="0"/>
              <a:cs typeface="Arial" panose="020B0604020202020204" pitchFamily="34" charset="0"/>
            </a:endParaRPr>
          </a:p>
          <a:p>
            <a:pPr algn="just">
              <a:buFont typeface="Wingdings" panose="05000000000000000000" charset="0"/>
              <a:buChar char="Ø"/>
            </a:pPr>
            <a:r>
              <a:rPr lang="en-US" altLang="en-US" sz="1800" b="1" dirty="0">
                <a:latin typeface="Arial" panose="020B0604020202020204" pitchFamily="34" charset="0"/>
                <a:cs typeface="Arial" panose="020B0604020202020204" pitchFamily="34" charset="0"/>
                <a:sym typeface="+mn-ea"/>
              </a:rPr>
              <a:t>Î</a:t>
            </a:r>
            <a:r>
              <a:rPr lang="en-US" altLang="en-US" sz="1800" b="1" dirty="0">
                <a:latin typeface="Arial" panose="020B0604020202020204" pitchFamily="34" charset="0"/>
                <a:cs typeface="Arial" panose="020B0604020202020204" pitchFamily="34" charset="0"/>
                <a:sym typeface="+mn-ea"/>
              </a:rPr>
              <a:t>nțelegerea semnificației emblemei Crucii</a:t>
            </a:r>
            <a:r>
              <a:rPr lang="en-US" altLang="en-US" sz="1800" b="1" dirty="0">
                <a:latin typeface="Arial" panose="020B0604020202020204" pitchFamily="34" charset="0"/>
                <a:cs typeface="Arial" panose="020B0604020202020204" pitchFamily="34" charset="0"/>
                <a:sym typeface="+mn-ea"/>
              </a:rPr>
              <a:t>/Semilunii Roșii - </a:t>
            </a:r>
            <a:r>
              <a:rPr lang="en-US" altLang="en-US" sz="1800" dirty="0">
                <a:latin typeface="Arial" panose="020B0604020202020204" pitchFamily="34" charset="0"/>
                <a:cs typeface="Arial" panose="020B0604020202020204" pitchFamily="34" charset="0"/>
                <a:sym typeface="+mn-ea"/>
              </a:rPr>
              <a:t>u</a:t>
            </a:r>
            <a:r>
              <a:rPr lang="en-US" altLang="en-US" sz="1800" dirty="0">
                <a:latin typeface="Arial" panose="020B0604020202020204" pitchFamily="34" charset="0"/>
                <a:cs typeface="Arial" panose="020B0604020202020204" pitchFamily="34" charset="0"/>
              </a:rPr>
              <a:t>n element esen</a:t>
            </a:r>
            <a:r>
              <a:rPr lang="en-US" altLang="en-US" sz="1800" dirty="0">
                <a:latin typeface="Arial" panose="020B0604020202020204" pitchFamily="34" charset="0"/>
                <a:cs typeface="Arial" panose="020B0604020202020204" pitchFamily="34" charset="0"/>
              </a:rPr>
              <a:t>ț</a:t>
            </a:r>
            <a:r>
              <a:rPr lang="en-US" altLang="en-US" sz="1800" dirty="0">
                <a:latin typeface="Arial" panose="020B0604020202020204" pitchFamily="34" charset="0"/>
                <a:cs typeface="Arial" panose="020B0604020202020204" pitchFamily="34" charset="0"/>
              </a:rPr>
              <a:t>ial al instruirii a fost Ro</a:t>
            </a:r>
            <a:r>
              <a:rPr lang="en-US" altLang="en-US" sz="1800" dirty="0">
                <a:latin typeface="Arial" panose="020B0604020202020204" pitchFamily="34" charset="0"/>
                <a:cs typeface="Arial" panose="020B0604020202020204" pitchFamily="34" charset="0"/>
              </a:rPr>
              <a:t>ș</a:t>
            </a:r>
            <a:r>
              <a:rPr lang="en-US" altLang="en-US" sz="1800" dirty="0">
                <a:latin typeface="Arial" panose="020B0604020202020204" pitchFamily="34" charset="0"/>
                <a:cs typeface="Arial" panose="020B0604020202020204" pitchFamily="34" charset="0"/>
              </a:rPr>
              <a:t>ii/Semilunii Ro</a:t>
            </a:r>
            <a:r>
              <a:rPr lang="en-US" altLang="en-US" sz="1800" dirty="0">
                <a:latin typeface="Arial" panose="020B0604020202020204" pitchFamily="34" charset="0"/>
                <a:cs typeface="Arial" panose="020B0604020202020204" pitchFamily="34" charset="0"/>
              </a:rPr>
              <a:t>ș</a:t>
            </a:r>
            <a:r>
              <a:rPr lang="en-US" altLang="en-US" sz="1800" dirty="0">
                <a:latin typeface="Arial" panose="020B0604020202020204" pitchFamily="34" charset="0"/>
                <a:cs typeface="Arial" panose="020B0604020202020204" pitchFamily="34" charset="0"/>
              </a:rPr>
              <a:t>ii</a:t>
            </a:r>
            <a:r>
              <a:rPr lang="en-US" altLang="en-US" sz="1800" dirty="0">
                <a:latin typeface="Arial" panose="020B0604020202020204" pitchFamily="34" charset="0"/>
                <a:cs typeface="Arial" panose="020B0604020202020204" pitchFamily="34" charset="0"/>
              </a:rPr>
              <a:t> și folosirea </a:t>
            </a:r>
            <a:r>
              <a:rPr lang="en-US" altLang="en-US" sz="1800" dirty="0">
                <a:latin typeface="Arial" panose="020B0604020202020204" pitchFamily="34" charset="0"/>
                <a:cs typeface="Arial" panose="020B0604020202020204" pitchFamily="34" charset="0"/>
              </a:rPr>
              <a:t>corect</a:t>
            </a:r>
            <a:r>
              <a:rPr lang="en-US" altLang="en-US" sz="1800" dirty="0">
                <a:latin typeface="Arial" panose="020B0604020202020204" pitchFamily="34" charset="0"/>
                <a:cs typeface="Arial" panose="020B0604020202020204" pitchFamily="34" charset="0"/>
              </a:rPr>
              <a:t>ă</a:t>
            </a:r>
            <a:r>
              <a:rPr lang="en-US" altLang="en-US" sz="1800" dirty="0">
                <a:latin typeface="Arial" panose="020B0604020202020204" pitchFamily="34" charset="0"/>
                <a:cs typeface="Arial" panose="020B0604020202020204" pitchFamily="34" charset="0"/>
              </a:rPr>
              <a:t> a emblemei (protectiv</a:t>
            </a:r>
            <a:r>
              <a:rPr lang="en-US" altLang="en-US" sz="1800" dirty="0">
                <a:latin typeface="Arial" panose="020B0604020202020204" pitchFamily="34" charset="0"/>
                <a:cs typeface="Arial" panose="020B0604020202020204" pitchFamily="34" charset="0"/>
              </a:rPr>
              <a:t>ă</a:t>
            </a:r>
            <a:r>
              <a:rPr lang="en-US" altLang="en-US" sz="1800" dirty="0">
                <a:latin typeface="Arial" panose="020B0604020202020204" pitchFamily="34" charset="0"/>
                <a:cs typeface="Arial" panose="020B0604020202020204" pitchFamily="34" charset="0"/>
              </a:rPr>
              <a:t> </a:t>
            </a:r>
            <a:r>
              <a:rPr lang="en-US" altLang="en-US" sz="1800" dirty="0">
                <a:latin typeface="Arial" panose="020B0604020202020204" pitchFamily="34" charset="0"/>
                <a:cs typeface="Arial" panose="020B0604020202020204" pitchFamily="34" charset="0"/>
              </a:rPr>
              <a:t>ș</a:t>
            </a:r>
            <a:r>
              <a:rPr lang="en-US" altLang="en-US" sz="1800" dirty="0">
                <a:latin typeface="Arial" panose="020B0604020202020204" pitchFamily="34" charset="0"/>
                <a:cs typeface="Arial" panose="020B0604020202020204" pitchFamily="34" charset="0"/>
              </a:rPr>
              <a:t>i indicativ</a:t>
            </a:r>
            <a:r>
              <a:rPr lang="en-US" altLang="en-US" sz="1800" dirty="0">
                <a:latin typeface="Arial" panose="020B0604020202020204" pitchFamily="34" charset="0"/>
                <a:cs typeface="Arial" panose="020B0604020202020204" pitchFamily="34" charset="0"/>
              </a:rPr>
              <a:t>ă</a:t>
            </a:r>
            <a:r>
              <a:rPr lang="en-US" altLang="en-US" sz="1800" dirty="0">
                <a:latin typeface="Arial" panose="020B0604020202020204" pitchFamily="34" charset="0"/>
                <a:cs typeface="Arial" panose="020B0604020202020204" pitchFamily="34" charset="0"/>
              </a:rPr>
              <a:t>)</a:t>
            </a:r>
            <a:endParaRPr lang="en-US" altLang="en-US" sz="1800" dirty="0">
              <a:latin typeface="Arial" panose="020B0604020202020204" pitchFamily="34" charset="0"/>
              <a:cs typeface="Arial" panose="020B0604020202020204" pitchFamily="34" charset="0"/>
            </a:endParaRPr>
          </a:p>
          <a:p>
            <a:pPr marL="0" indent="0" algn="just">
              <a:buFont typeface="Wingdings" panose="05000000000000000000" charset="0"/>
              <a:buNone/>
            </a:pPr>
            <a:endParaRPr lang="en-US" altLang="en-US" sz="1800" dirty="0">
              <a:latin typeface="Arial" panose="020B0604020202020204" pitchFamily="34" charset="0"/>
              <a:cs typeface="Arial" panose="020B0604020202020204" pitchFamily="34" charset="0"/>
            </a:endParaRPr>
          </a:p>
          <a:p>
            <a:pPr algn="just">
              <a:buFont typeface="Wingdings" panose="05000000000000000000" charset="0"/>
              <a:buChar char="Ø"/>
            </a:pPr>
            <a:r>
              <a:rPr lang="en-US" altLang="en-US" sz="1800" dirty="0">
                <a:latin typeface="Arial" panose="020B0604020202020204" pitchFamily="34" charset="0"/>
                <a:cs typeface="Arial" panose="020B0604020202020204" pitchFamily="34" charset="0"/>
              </a:rPr>
              <a:t>O înțelegere detaliată cu </a:t>
            </a:r>
            <a:r>
              <a:rPr lang="en-US" altLang="en-US" sz="1800" dirty="0">
                <a:latin typeface="Arial" panose="020B0604020202020204" pitchFamily="34" charset="0"/>
                <a:cs typeface="Arial" panose="020B0604020202020204" pitchFamily="34" charset="0"/>
              </a:rPr>
              <a:t>privire</a:t>
            </a:r>
            <a:r>
              <a:rPr lang="en-US" altLang="en-US" sz="1800" dirty="0">
                <a:latin typeface="Arial" panose="020B0604020202020204" pitchFamily="34" charset="0"/>
                <a:cs typeface="Arial" panose="020B0604020202020204" pitchFamily="34" charset="0"/>
              </a:rPr>
              <a:t> la cele</a:t>
            </a:r>
            <a:r>
              <a:rPr lang="en-US" altLang="en-US" sz="1800" dirty="0">
                <a:latin typeface="Arial" panose="020B0604020202020204" pitchFamily="34" charset="0"/>
                <a:cs typeface="Arial" panose="020B0604020202020204" pitchFamily="34" charset="0"/>
              </a:rPr>
              <a:t> patru </a:t>
            </a:r>
            <a:r>
              <a:rPr lang="en-US" altLang="en-US" sz="1800" b="1" dirty="0">
                <a:latin typeface="Arial" panose="020B0604020202020204" pitchFamily="34" charset="0"/>
                <a:cs typeface="Arial" panose="020B0604020202020204" pitchFamily="34" charset="0"/>
              </a:rPr>
              <a:t>Conven</a:t>
            </a:r>
            <a:r>
              <a:rPr lang="en-US" altLang="en-US" sz="1800" b="1" dirty="0">
                <a:latin typeface="Arial" panose="020B0604020202020204" pitchFamily="34" charset="0"/>
                <a:cs typeface="Arial" panose="020B0604020202020204" pitchFamily="34" charset="0"/>
              </a:rPr>
              <a:t>ț</a:t>
            </a:r>
            <a:r>
              <a:rPr lang="en-US" altLang="en-US" sz="1800" b="1" dirty="0">
                <a:latin typeface="Arial" panose="020B0604020202020204" pitchFamily="34" charset="0"/>
                <a:cs typeface="Arial" panose="020B0604020202020204" pitchFamily="34" charset="0"/>
              </a:rPr>
              <a:t>ii de la Geneva din 1949 </a:t>
            </a:r>
            <a:r>
              <a:rPr lang="en-US" altLang="en-US" sz="1800" dirty="0">
                <a:latin typeface="Arial" panose="020B0604020202020204" pitchFamily="34" charset="0"/>
                <a:cs typeface="Arial" panose="020B0604020202020204" pitchFamily="34" charset="0"/>
              </a:rPr>
              <a:t>ș</a:t>
            </a:r>
            <a:r>
              <a:rPr lang="en-US" altLang="en-US" sz="1800" dirty="0">
                <a:latin typeface="Arial" panose="020B0604020202020204" pitchFamily="34" charset="0"/>
                <a:cs typeface="Arial" panose="020B0604020202020204" pitchFamily="34" charset="0"/>
              </a:rPr>
              <a:t>i a protocoalelor adi</a:t>
            </a:r>
            <a:r>
              <a:rPr lang="en-US" altLang="en-US" sz="1800" dirty="0">
                <a:latin typeface="Arial" panose="020B0604020202020204" pitchFamily="34" charset="0"/>
                <a:cs typeface="Arial" panose="020B0604020202020204" pitchFamily="34" charset="0"/>
              </a:rPr>
              <a:t>ț</a:t>
            </a:r>
            <a:r>
              <a:rPr lang="en-US" altLang="en-US" sz="1800" dirty="0">
                <a:latin typeface="Arial" panose="020B0604020202020204" pitchFamily="34" charset="0"/>
                <a:cs typeface="Arial" panose="020B0604020202020204" pitchFamily="34" charset="0"/>
              </a:rPr>
              <a:t>ionale</a:t>
            </a:r>
            <a:endParaRPr lang="en-US" altLang="en-US" sz="1800" dirty="0">
              <a:latin typeface="Arial" panose="020B0604020202020204" pitchFamily="34" charset="0"/>
              <a:cs typeface="Arial" panose="020B0604020202020204" pitchFamily="34" charset="0"/>
            </a:endParaRPr>
          </a:p>
          <a:p>
            <a:pPr algn="just">
              <a:buFont typeface="Wingdings" panose="05000000000000000000" charset="0"/>
              <a:buChar char="Ø"/>
            </a:pPr>
            <a:endParaRPr lang="en-US" altLang="en-US" sz="1800" dirty="0">
              <a:latin typeface="Arial" panose="020B0604020202020204" pitchFamily="34" charset="0"/>
              <a:cs typeface="Arial" panose="020B0604020202020204" pitchFamily="34" charset="0"/>
            </a:endParaRPr>
          </a:p>
          <a:p>
            <a:pPr algn="just">
              <a:buFont typeface="Wingdings" panose="05000000000000000000" charset="0"/>
              <a:buChar char="Ø"/>
            </a:pPr>
            <a:r>
              <a:rPr lang="en-US" altLang="en-US" sz="1800" dirty="0">
                <a:latin typeface="Arial" panose="020B0604020202020204" pitchFamily="34" charset="0"/>
                <a:cs typeface="Arial" panose="020B0604020202020204" pitchFamily="34" charset="0"/>
              </a:rPr>
              <a:t>Înțelegerea profundă a celor</a:t>
            </a:r>
            <a:r>
              <a:rPr lang="en-US" altLang="en-US" sz="1800" b="1" dirty="0">
                <a:latin typeface="Arial" panose="020B0604020202020204" pitchFamily="34" charset="0"/>
                <a:cs typeface="Arial" panose="020B0604020202020204" pitchFamily="34" charset="0"/>
              </a:rPr>
              <a:t> 7 Principii Fundamentale ale Mișcării: </a:t>
            </a:r>
            <a:r>
              <a:rPr lang="en-US" altLang="en-US" sz="1800" b="1" dirty="0">
                <a:latin typeface="Arial" panose="020B0604020202020204" pitchFamily="34" charset="0"/>
                <a:cs typeface="Arial" panose="020B0604020202020204" pitchFamily="34" charset="0"/>
              </a:rPr>
              <a:t>Umanitate, Impar</a:t>
            </a:r>
            <a:r>
              <a:rPr lang="en-US" altLang="en-US" sz="1800" b="1" dirty="0">
                <a:latin typeface="Arial" panose="020B0604020202020204" pitchFamily="34" charset="0"/>
                <a:cs typeface="Arial" panose="020B0604020202020204" pitchFamily="34" charset="0"/>
              </a:rPr>
              <a:t>ț</a:t>
            </a:r>
            <a:r>
              <a:rPr lang="en-US" altLang="en-US" sz="1800" b="1" dirty="0">
                <a:latin typeface="Arial" panose="020B0604020202020204" pitchFamily="34" charset="0"/>
                <a:cs typeface="Arial" panose="020B0604020202020204" pitchFamily="34" charset="0"/>
              </a:rPr>
              <a:t>ialitate, Neutralitate, Independen</a:t>
            </a:r>
            <a:r>
              <a:rPr lang="en-US" altLang="en-US" sz="1800" b="1" dirty="0">
                <a:latin typeface="Arial" panose="020B0604020202020204" pitchFamily="34" charset="0"/>
                <a:cs typeface="Arial" panose="020B0604020202020204" pitchFamily="34" charset="0"/>
              </a:rPr>
              <a:t>ță</a:t>
            </a:r>
            <a:r>
              <a:rPr lang="en-US" altLang="en-US" sz="1800" b="1" dirty="0">
                <a:latin typeface="Arial" panose="020B0604020202020204" pitchFamily="34" charset="0"/>
                <a:cs typeface="Arial" panose="020B0604020202020204" pitchFamily="34" charset="0"/>
              </a:rPr>
              <a:t>, Voluntariat, Unitate </a:t>
            </a:r>
            <a:r>
              <a:rPr lang="en-US" altLang="en-US" sz="1800" b="1" dirty="0">
                <a:latin typeface="Arial" panose="020B0604020202020204" pitchFamily="34" charset="0"/>
                <a:cs typeface="Arial" panose="020B0604020202020204" pitchFamily="34" charset="0"/>
              </a:rPr>
              <a:t>ș</a:t>
            </a:r>
            <a:r>
              <a:rPr lang="en-US" altLang="en-US" sz="1800" b="1" dirty="0">
                <a:latin typeface="Arial" panose="020B0604020202020204" pitchFamily="34" charset="0"/>
                <a:cs typeface="Arial" panose="020B0604020202020204" pitchFamily="34" charset="0"/>
              </a:rPr>
              <a:t>i Universalitate</a:t>
            </a:r>
            <a:endParaRPr lang="en-US" altLang="en-US" sz="1800" dirty="0">
              <a:latin typeface="Arial" panose="020B0604020202020204" pitchFamily="34" charset="0"/>
              <a:cs typeface="Arial" panose="020B0604020202020204" pitchFamily="34" charset="0"/>
            </a:endParaRPr>
          </a:p>
          <a:p>
            <a:pPr algn="just">
              <a:buFont typeface="Wingdings" panose="05000000000000000000" charset="0"/>
              <a:buChar char="Ø"/>
            </a:pPr>
            <a:endParaRPr lang="en-US" altLang="en-US" sz="1800" dirty="0">
              <a:latin typeface="Arial" panose="020B0604020202020204" pitchFamily="34" charset="0"/>
              <a:cs typeface="Arial" panose="020B0604020202020204" pitchFamily="34" charset="0"/>
            </a:endParaRPr>
          </a:p>
          <a:p>
            <a:pPr algn="just">
              <a:buFont typeface="Wingdings" panose="05000000000000000000" charset="0"/>
              <a:buChar char="Ø"/>
            </a:pPr>
            <a:endParaRPr lang="en-US" altLang="en-US" sz="1800" dirty="0">
              <a:latin typeface="Arial" panose="020B0604020202020204" pitchFamily="34" charset="0"/>
              <a:cs typeface="Arial" panose="020B0604020202020204" pitchFamily="34" charset="0"/>
            </a:endParaRPr>
          </a:p>
          <a:p>
            <a:pPr algn="just">
              <a:buFont typeface="Wingdings" panose="05000000000000000000" charset="0"/>
              <a:buChar char="Ø"/>
            </a:pPr>
            <a:endParaRPr lang="en-US" altLang="en-US" sz="1800"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p:cNvSpPr>
            <a:spLocks noGrp="1" noRot="1" noChangeAspect="1" noMove="1" noResize="1" noEditPoints="1" noAdjustHandles="1" noChangeArrowheads="1" noChangeShapeType="1" noTextEdit="1"/>
          </p:cNvSpPr>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9"/>
          <p:cNvSpPr>
            <a:spLocks noGrp="1" noRot="1" noChangeAspect="1" noMove="1" noResize="1" noEditPoints="1" noAdjustHandles="1" noChangeArrowheads="1" noChangeShapeType="1" noTextEdit="1"/>
          </p:cNvSpPr>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en-US" altLang="en-US" sz="3200">
                <a:solidFill>
                  <a:srgbClr val="FFFFFF"/>
                </a:solidFill>
                <a:latin typeface="Arial" panose="020B0604020202020204" pitchFamily="34" charset="0"/>
                <a:cs typeface="Arial" panose="020B0604020202020204" pitchFamily="34" charset="0"/>
              </a:rPr>
              <a:t>2. </a:t>
            </a:r>
            <a:r>
              <a:rPr lang="en-US" sz="3200">
                <a:solidFill>
                  <a:srgbClr val="FFFFFF"/>
                </a:solidFill>
                <a:latin typeface="Arial" panose="020B0604020202020204" pitchFamily="34" charset="0"/>
                <a:cs typeface="Arial" panose="020B0604020202020204" pitchFamily="34" charset="0"/>
              </a:rPr>
              <a:t>Cadru de intervenție</a:t>
            </a:r>
            <a:endParaRPr lang="en-US" sz="3200">
              <a:solidFill>
                <a:srgbClr val="FFFFFF"/>
              </a:solidFill>
              <a:latin typeface="Arial" panose="020B0604020202020204" pitchFamily="34" charset="0"/>
              <a:cs typeface="Arial" panose="020B0604020202020204" pitchFamily="34" charset="0"/>
            </a:endParaRPr>
          </a:p>
        </p:txBody>
      </p:sp>
      <p:sp>
        <p:nvSpPr>
          <p:cNvPr id="18" name="Arc 17"/>
          <p:cNvSpPr>
            <a:spLocks noGrp="1" noRot="1" noChangeAspect="1" noMove="1" noResize="1" noEditPoints="1" noAdjustHandles="1" noChangeArrowheads="1" noChangeShapeType="1" noTextEdit="1"/>
          </p:cNvSpPr>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pPr algn="just"/>
            <a:r>
              <a:rPr lang="en-US" dirty="0" err="1">
                <a:latin typeface="Arial" panose="020B0604020202020204" pitchFamily="34" charset="0"/>
                <a:cs typeface="Arial" panose="020B0604020202020204" pitchFamily="34" charset="0"/>
              </a:rPr>
              <a:t>sănătate</a:t>
            </a:r>
            <a:endParaRPr lang="en-US" dirty="0">
              <a:latin typeface="Arial" panose="020B0604020202020204" pitchFamily="34" charset="0"/>
              <a:cs typeface="Arial" panose="020B0604020202020204" pitchFamily="34" charset="0"/>
            </a:endParaRPr>
          </a:p>
          <a:p>
            <a:r>
              <a:rPr lang="en-US" dirty="0" err="1">
                <a:latin typeface="Arial" panose="020B0604020202020204" pitchFamily="34" charset="0"/>
                <a:cs typeface="Arial" panose="020B0604020202020204" pitchFamily="34" charset="0"/>
              </a:rPr>
              <a:t>migrație</a:t>
            </a:r>
            <a:endParaRPr lang="en-US" dirty="0">
              <a:latin typeface="Arial" panose="020B0604020202020204" pitchFamily="34" charset="0"/>
              <a:cs typeface="Arial" panose="020B0604020202020204" pitchFamily="34" charset="0"/>
            </a:endParaRPr>
          </a:p>
          <a:p>
            <a:r>
              <a:rPr lang="en-US" dirty="0" err="1">
                <a:latin typeface="Arial" panose="020B0604020202020204" pitchFamily="34" charset="0"/>
                <a:cs typeface="Arial" panose="020B0604020202020204" pitchFamily="34" charset="0"/>
              </a:rPr>
              <a:t>incluziune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socială</a:t>
            </a:r>
            <a:endParaRPr lang="en-US" dirty="0">
              <a:latin typeface="Arial" panose="020B0604020202020204" pitchFamily="34" charset="0"/>
              <a:cs typeface="Arial" panose="020B0604020202020204" pitchFamily="34" charset="0"/>
            </a:endParaRPr>
          </a:p>
          <a:p>
            <a:r>
              <a:rPr lang="en-US" dirty="0" err="1">
                <a:latin typeface="Arial" panose="020B0604020202020204" pitchFamily="34" charset="0"/>
                <a:cs typeface="Arial" panose="020B0604020202020204" pitchFamily="34" charset="0"/>
              </a:rPr>
              <a:t>protecție</a:t>
            </a:r>
            <a:endParaRPr lang="en-US" dirty="0">
              <a:latin typeface="Arial" panose="020B0604020202020204" pitchFamily="34" charset="0"/>
              <a:cs typeface="Arial" panose="020B0604020202020204" pitchFamily="34" charset="0"/>
            </a:endParaRPr>
          </a:p>
          <a:p>
            <a:r>
              <a:rPr lang="en-US" dirty="0" err="1">
                <a:latin typeface="Arial" panose="020B0604020202020204" pitchFamily="34" charset="0"/>
                <a:cs typeface="Arial" panose="020B0604020202020204" pitchFamily="34" charset="0"/>
              </a:rPr>
              <a:t>educație</a:t>
            </a:r>
            <a:endParaRPr lang="en-US" dirty="0">
              <a:latin typeface="Arial" panose="020B0604020202020204" pitchFamily="34" charset="0"/>
              <a:cs typeface="Arial" panose="020B0604020202020204" pitchFamily="34" charset="0"/>
            </a:endParaRPr>
          </a:p>
          <a:p>
            <a:r>
              <a:rPr lang="en-US" dirty="0" err="1">
                <a:latin typeface="Arial" panose="020B0604020202020204" pitchFamily="34" charset="0"/>
                <a:cs typeface="Arial" panose="020B0604020202020204" pitchFamily="34" charset="0"/>
              </a:rPr>
              <a:t>răspuns</a:t>
            </a:r>
            <a:r>
              <a:rPr lang="en-US" dirty="0">
                <a:latin typeface="Arial" panose="020B0604020202020204" pitchFamily="34" charset="0"/>
                <a:cs typeface="Arial" panose="020B0604020202020204" pitchFamily="34" charset="0"/>
              </a:rPr>
              <a:t> la </a:t>
            </a:r>
            <a:r>
              <a:rPr lang="en-US" dirty="0" err="1">
                <a:latin typeface="Arial" panose="020B0604020202020204" pitchFamily="34" charset="0"/>
                <a:cs typeface="Arial" panose="020B0604020202020204" pitchFamily="34" charset="0"/>
              </a:rPr>
              <a:t>dezastre</a:t>
            </a:r>
            <a:endParaRPr lang="en-US" dirty="0">
              <a:latin typeface="Arial" panose="020B0604020202020204" pitchFamily="34" charset="0"/>
              <a:cs typeface="Arial" panose="020B0604020202020204" pitchFamily="34" charset="0"/>
            </a:endParaRPr>
          </a:p>
          <a:p>
            <a:r>
              <a:rPr lang="en-US" dirty="0" err="1">
                <a:latin typeface="Arial" panose="020B0604020202020204" pitchFamily="34" charset="0"/>
                <a:cs typeface="Arial" panose="020B0604020202020204" pitchFamily="34" charset="0"/>
              </a:rPr>
              <a:t>schimbări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climatice</a:t>
            </a:r>
            <a:r>
              <a:rPr lang="en-US"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9"/>
          <p:cNvSpPr>
            <a:spLocks noGrp="1" noRot="1" noChangeAspect="1" noMove="1" noResize="1" noEditPoints="1" noAdjustHandles="1" noChangeArrowheads="1" noChangeShapeType="1" noTextEdit="1"/>
          </p:cNvSpPr>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785553"/>
          </a:xfrm>
        </p:spPr>
        <p:txBody>
          <a:bodyPr>
            <a:normAutofit fontScale="90000"/>
          </a:bodyPr>
          <a:lstStyle/>
          <a:p>
            <a:r>
              <a:rPr lang="en-US" sz="4700">
                <a:solidFill>
                  <a:srgbClr val="FFFFFF"/>
                </a:solidFill>
                <a:latin typeface="Arial" panose="020B0604020202020204" pitchFamily="34" charset="0"/>
                <a:cs typeface="Arial" panose="020B0604020202020204" pitchFamily="34" charset="0"/>
              </a:rPr>
              <a:t>3. Sănătate și Bunăstare</a:t>
            </a:r>
            <a:endParaRPr lang="en-US" sz="4700" dirty="0">
              <a:solidFill>
                <a:srgbClr val="FFFFFF"/>
              </a:solidFill>
              <a:latin typeface="Arial" panose="020B0604020202020204" pitchFamily="34" charset="0"/>
              <a:cs typeface="Arial" panose="020B0604020202020204" pitchFamily="34" charset="0"/>
            </a:endParaRPr>
          </a:p>
        </p:txBody>
      </p:sp>
      <p:graphicFrame>
        <p:nvGraphicFramePr>
          <p:cNvPr id="24" name="Content Placeholder 2"/>
          <p:cNvGraphicFramePr>
            <a:graphicFrameLocks noGrp="1"/>
          </p:cNvGraphicFramePr>
          <p:nvPr>
            <p:ph idx="1"/>
          </p:nvPr>
        </p:nvGraphicFramePr>
        <p:xfrm>
          <a:off x="194553" y="2417031"/>
          <a:ext cx="8784077" cy="443581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r>
              <a:rPr lang="en-US" sz="4700">
                <a:solidFill>
                  <a:srgbClr val="FFFFFF"/>
                </a:solidFill>
                <a:latin typeface="Arial" panose="020B0604020202020204" pitchFamily="34" charset="0"/>
                <a:cs typeface="Arial" panose="020B0604020202020204" pitchFamily="34" charset="0"/>
              </a:rPr>
              <a:t>Sănătate și Bunăstare</a:t>
            </a:r>
            <a:endParaRPr lang="en-US" sz="4700">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52425" y="2379345"/>
            <a:ext cx="8322945" cy="4240530"/>
          </a:xfrm>
        </p:spPr>
        <p:txBody>
          <a:bodyPr>
            <a:normAutofit fontScale="92500" lnSpcReduction="10000"/>
          </a:bodyPr>
          <a:lstStyle/>
          <a:p>
            <a:pPr algn="just">
              <a:lnSpc>
                <a:spcPct val="90000"/>
              </a:lnSpc>
            </a:pPr>
            <a:r>
              <a:rPr lang="en-US" sz="1800" b="1" dirty="0" err="1">
                <a:latin typeface="Arial" panose="020B0604020202020204" pitchFamily="34" charset="0"/>
                <a:cs typeface="Arial" panose="020B0604020202020204" pitchFamily="34" charset="0"/>
              </a:rPr>
              <a:t>Donare</a:t>
            </a:r>
            <a:r>
              <a:rPr lang="en-US" sz="1800" b="1" dirty="0">
                <a:latin typeface="Arial" panose="020B0604020202020204" pitchFamily="34" charset="0"/>
                <a:cs typeface="Arial" panose="020B0604020202020204" pitchFamily="34" charset="0"/>
              </a:rPr>
              <a:t> de </a:t>
            </a:r>
            <a:r>
              <a:rPr lang="en-US" sz="1800" b="1" dirty="0" err="1">
                <a:latin typeface="Arial" panose="020B0604020202020204" pitchFamily="34" charset="0"/>
                <a:cs typeface="Arial" panose="020B0604020202020204" pitchFamily="34" charset="0"/>
              </a:rPr>
              <a:t>sânge</a:t>
            </a:r>
            <a:r>
              <a:rPr lang="en-US" sz="1800" b="1"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 </a:t>
            </a:r>
            <a:r>
              <a:rPr lang="en-US" altLang="en-US" sz="1800" dirty="0">
                <a:latin typeface="Arial" panose="020B0604020202020204" pitchFamily="34" charset="0"/>
                <a:cs typeface="Arial" panose="020B0604020202020204" pitchFamily="34" charset="0"/>
              </a:rPr>
              <a:t>c</a:t>
            </a:r>
            <a:r>
              <a:rPr lang="en-US" sz="1800" dirty="0" err="1">
                <a:latin typeface="Arial" panose="020B0604020202020204" pitchFamily="34" charset="0"/>
                <a:cs typeface="Arial" panose="020B0604020202020204" pitchFamily="34" charset="0"/>
              </a:rPr>
              <a:t>ampaniile</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donare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voluntară</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sânge</a:t>
            </a:r>
            <a:r>
              <a:rPr lang="en-US" sz="1800" dirty="0">
                <a:latin typeface="Arial" panose="020B0604020202020204" pitchFamily="34" charset="0"/>
                <a:cs typeface="Arial" panose="020B0604020202020204" pitchFamily="34" charset="0"/>
              </a:rPr>
              <a:t>  s-au </a:t>
            </a:r>
            <a:r>
              <a:rPr lang="en-US" sz="1800" dirty="0" err="1">
                <a:latin typeface="Arial" panose="020B0604020202020204" pitchFamily="34" charset="0"/>
                <a:cs typeface="Arial" panose="020B0604020202020204" pitchFamily="34" charset="0"/>
              </a:rPr>
              <a:t>intensificat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Bălți</a:t>
            </a:r>
            <a:r>
              <a:rPr lang="en-US" sz="1800" dirty="0">
                <a:latin typeface="Arial" panose="020B0604020202020204" pitchFamily="34" charset="0"/>
                <a:cs typeface="Arial" panose="020B0604020202020204" pitchFamily="34" charset="0"/>
              </a:rPr>
              <a:t>, Chișinău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Soroca, </a:t>
            </a:r>
            <a:r>
              <a:rPr lang="en-US" sz="1800" dirty="0" err="1">
                <a:latin typeface="Arial" panose="020B0604020202020204" pitchFamily="34" charset="0"/>
                <a:cs typeface="Arial" panose="020B0604020202020204" pitchFamily="34" charset="0"/>
              </a:rPr>
              <a:t>implicând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peste</a:t>
            </a:r>
            <a:r>
              <a:rPr lang="en-US" sz="1800" dirty="0">
                <a:latin typeface="Arial" panose="020B0604020202020204" pitchFamily="34" charset="0"/>
                <a:cs typeface="Arial" panose="020B0604020202020204" pitchFamily="34" charset="0"/>
              </a:rPr>
              <a:t> 2.800 de </a:t>
            </a:r>
            <a:r>
              <a:rPr lang="en-US" sz="1800" dirty="0" err="1">
                <a:latin typeface="Arial" panose="020B0604020202020204" pitchFamily="34" charset="0"/>
                <a:cs typeface="Arial" panose="020B0604020202020204" pitchFamily="34" charset="0"/>
              </a:rPr>
              <a:t>participanți</a:t>
            </a:r>
            <a:r>
              <a:rPr lang="en-US" sz="1800" dirty="0">
                <a:latin typeface="Arial" panose="020B0604020202020204" pitchFamily="34" charset="0"/>
                <a:cs typeface="Arial" panose="020B0604020202020204" pitchFamily="34" charset="0"/>
              </a:rPr>
              <a:t>. 11.170 de </a:t>
            </a:r>
            <a:r>
              <a:rPr lang="en-US" sz="1800" dirty="0" err="1">
                <a:latin typeface="Arial" panose="020B0604020202020204" pitchFamily="34" charset="0"/>
                <a:cs typeface="Arial" panose="020B0604020202020204" pitchFamily="34" charset="0"/>
              </a:rPr>
              <a:t>donatori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înregistrați</a:t>
            </a:r>
            <a:r>
              <a:rPr lang="en-US" sz="1800" dirty="0">
                <a:latin typeface="Arial" panose="020B0604020202020204" pitchFamily="34" charset="0"/>
                <a:cs typeface="Arial" panose="020B0604020202020204" pitchFamily="34" charset="0"/>
              </a:rPr>
              <a:t> au </a:t>
            </a:r>
            <a:r>
              <a:rPr lang="en-US" sz="1800" dirty="0" err="1">
                <a:latin typeface="Arial" panose="020B0604020202020204" pitchFamily="34" charset="0"/>
                <a:cs typeface="Arial" panose="020B0604020202020204" pitchFamily="34" charset="0"/>
              </a:rPr>
              <a:t>fost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recontactați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reactivare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Evenimentele</a:t>
            </a:r>
            <a:r>
              <a:rPr lang="en-US" sz="1800" dirty="0">
                <a:latin typeface="Arial" panose="020B0604020202020204" pitchFamily="34" charset="0"/>
                <a:cs typeface="Arial" panose="020B0604020202020204" pitchFamily="34" charset="0"/>
              </a:rPr>
              <a:t> au </a:t>
            </a:r>
            <a:r>
              <a:rPr lang="en-US" sz="1800" dirty="0" err="1">
                <a:latin typeface="Arial" panose="020B0604020202020204" pitchFamily="34" charset="0"/>
                <a:cs typeface="Arial" panose="020B0604020202020204" pitchFamily="34" charset="0"/>
              </a:rPr>
              <a:t>inclus</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ateliere</a:t>
            </a:r>
            <a:r>
              <a:rPr lang="en-US" sz="1800" dirty="0">
                <a:latin typeface="Arial" panose="020B0604020202020204" pitchFamily="34" charset="0"/>
                <a:cs typeface="Arial" panose="020B0604020202020204" pitchFamily="34" charset="0"/>
              </a:rPr>
              <a:t>, mese </a:t>
            </a:r>
            <a:r>
              <a:rPr lang="en-US" sz="1800" dirty="0" err="1">
                <a:latin typeface="Arial" panose="020B0604020202020204" pitchFamily="34" charset="0"/>
                <a:cs typeface="Arial" panose="020B0604020202020204" pitchFamily="34" charset="0"/>
              </a:rPr>
              <a:t>rotunde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implicarea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comunității</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lvl="0" algn="just">
              <a:lnSpc>
                <a:spcPct val="90000"/>
              </a:lnSpc>
            </a:pPr>
            <a:r>
              <a:rPr lang="en-US" sz="1800" b="1" dirty="0" err="1">
                <a:latin typeface="Arial" panose="020B0604020202020204" pitchFamily="34" charset="0"/>
                <a:cs typeface="Arial" panose="020B0604020202020204" pitchFamily="34" charset="0"/>
              </a:rPr>
              <a:t>Suport</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pentru</a:t>
            </a:r>
            <a:r>
              <a:rPr lang="en-US" sz="1800" b="1" dirty="0">
                <a:latin typeface="Arial" panose="020B0604020202020204" pitchFamily="34" charset="0"/>
                <a:cs typeface="Arial" panose="020B0604020202020204" pitchFamily="34" charset="0"/>
              </a:rPr>
              <a:t> persoanele cu deficiențe de </a:t>
            </a:r>
            <a:r>
              <a:rPr lang="en-US" sz="1800" b="1" dirty="0" err="1">
                <a:latin typeface="Arial" panose="020B0604020202020204" pitchFamily="34" charset="0"/>
                <a:cs typeface="Arial" panose="020B0604020202020204" pitchFamily="34" charset="0"/>
              </a:rPr>
              <a:t>vedere</a:t>
            </a:r>
            <a:r>
              <a:rPr lang="en-US" sz="1800" b="1"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parteneriat</a:t>
            </a:r>
            <a:r>
              <a:rPr lang="en-US" sz="1800" dirty="0">
                <a:latin typeface="Arial" panose="020B0604020202020204" pitchFamily="34" charset="0"/>
                <a:cs typeface="Arial" panose="020B0604020202020204" pitchFamily="34" charset="0"/>
              </a:rPr>
              <a:t> cu </a:t>
            </a:r>
            <a:r>
              <a:rPr lang="en-US" sz="1800" dirty="0" err="1">
                <a:latin typeface="Arial" panose="020B0604020202020204" pitchFamily="34" charset="0"/>
                <a:cs typeface="Arial" panose="020B0604020202020204" pitchFamily="34" charset="0"/>
              </a:rPr>
              <a:t>Crucea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Roșie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Elvețiană</a:t>
            </a:r>
            <a:r>
              <a:rPr lang="en-US" sz="1800" dirty="0">
                <a:latin typeface="Arial" panose="020B0604020202020204" pitchFamily="34" charset="0"/>
                <a:cs typeface="Arial" panose="020B0604020202020204" pitchFamily="34" charset="0"/>
              </a:rPr>
              <a:t>, au </a:t>
            </a:r>
            <a:r>
              <a:rPr lang="en-US" sz="1800" dirty="0" err="1">
                <a:latin typeface="Arial" panose="020B0604020202020204" pitchFamily="34" charset="0"/>
                <a:cs typeface="Arial" panose="020B0604020202020204" pitchFamily="34" charset="0"/>
              </a:rPr>
              <a:t>fost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distribuite</a:t>
            </a:r>
            <a:r>
              <a:rPr lang="en-US" sz="1800" dirty="0">
                <a:latin typeface="Arial" panose="020B0604020202020204" pitchFamily="34" charset="0"/>
                <a:cs typeface="Arial" panose="020B0604020202020204" pitchFamily="34" charset="0"/>
              </a:rPr>
              <a:t> 518 </a:t>
            </a:r>
            <a:r>
              <a:rPr lang="en-US" sz="1800" dirty="0" err="1">
                <a:latin typeface="Arial" panose="020B0604020202020204" pitchFamily="34" charset="0"/>
                <a:cs typeface="Arial" panose="020B0604020202020204" pitchFamily="34" charset="0"/>
              </a:rPr>
              <a:t>vouchere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ochelari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vedere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sprijinind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persoane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strămutate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vârstnici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vulnerabili</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lvl="0" algn="just">
              <a:lnSpc>
                <a:spcPct val="90000"/>
              </a:lnSpc>
            </a:pPr>
            <a:r>
              <a:rPr lang="en-US" sz="1800" b="1" dirty="0" err="1">
                <a:latin typeface="Arial" panose="020B0604020202020204" pitchFamily="34" charset="0"/>
                <a:cs typeface="Arial" panose="020B0604020202020204" pitchFamily="34" charset="0"/>
              </a:rPr>
              <a:t>Colaborări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strategice</a:t>
            </a:r>
            <a:r>
              <a:rPr lang="en-US" sz="1800" b="1"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 S-au </a:t>
            </a:r>
            <a:r>
              <a:rPr lang="en-US" sz="1800" dirty="0" err="1">
                <a:latin typeface="Arial" panose="020B0604020202020204" pitchFamily="34" charset="0"/>
                <a:cs typeface="Arial" panose="020B0604020202020204" pitchFamily="34" charset="0"/>
              </a:rPr>
              <a:t>desfășurat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sesiuni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educaționale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împreună</a:t>
            </a:r>
            <a:r>
              <a:rPr lang="en-US" sz="1800" dirty="0">
                <a:latin typeface="Arial" panose="020B0604020202020204" pitchFamily="34" charset="0"/>
                <a:cs typeface="Arial" panose="020B0604020202020204" pitchFamily="34" charset="0"/>
              </a:rPr>
              <a:t> cu O</a:t>
            </a:r>
            <a:r>
              <a:rPr lang="en-US" sz="1800" dirty="0" err="1">
                <a:latin typeface="Arial" panose="020B0604020202020204" pitchFamily="34" charset="0"/>
                <a:cs typeface="Arial" panose="020B0604020202020204" pitchFamily="34" charset="0"/>
              </a:rPr>
              <a:t>rganizația</a:t>
            </a:r>
            <a:r>
              <a:rPr lang="en-US" sz="1800" dirty="0">
                <a:latin typeface="Arial" panose="020B0604020202020204" pitchFamily="34" charset="0"/>
                <a:cs typeface="Arial" panose="020B0604020202020204" pitchFamily="34" charset="0"/>
              </a:rPr>
              <a:t> M</a:t>
            </a:r>
            <a:r>
              <a:rPr lang="en-US" sz="1800" dirty="0" err="1">
                <a:latin typeface="Arial" panose="020B0604020202020204" pitchFamily="34" charset="0"/>
                <a:cs typeface="Arial" panose="020B0604020202020204" pitchFamily="34" charset="0"/>
              </a:rPr>
              <a:t>ondială</a:t>
            </a:r>
            <a:r>
              <a:rPr lang="en-US" sz="1800" dirty="0">
                <a:latin typeface="Arial" panose="020B0604020202020204" pitchFamily="34" charset="0"/>
                <a:cs typeface="Arial" panose="020B0604020202020204" pitchFamily="34" charset="0"/>
              </a:rPr>
              <a:t> a S</a:t>
            </a:r>
            <a:r>
              <a:rPr lang="en-US" sz="1800" dirty="0" err="1">
                <a:latin typeface="Arial" panose="020B0604020202020204" pitchFamily="34" charset="0"/>
                <a:cs typeface="Arial" panose="020B0604020202020204" pitchFamily="34" charset="0"/>
              </a:rPr>
              <a:t>ănătății</a:t>
            </a:r>
            <a:r>
              <a:rPr lang="en-US" sz="1800"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 Ministerul Muncii și Protecției Sociale, </a:t>
            </a:r>
            <a:r>
              <a:rPr lang="en-US" sz="1800" dirty="0" err="1">
                <a:latin typeface="Arial" panose="020B0604020202020204" pitchFamily="34" charset="0"/>
                <a:cs typeface="Arial" panose="020B0604020202020204" pitchFamily="34" charset="0"/>
              </a:rPr>
              <a:t>Agenția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Națională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Tineret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alte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autorități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vizând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prevenirea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rujeolei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promovarea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igienei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educația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sanitară</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lvl="0" algn="just">
              <a:lnSpc>
                <a:spcPct val="90000"/>
              </a:lnSpc>
            </a:pPr>
            <a:r>
              <a:rPr lang="en-US" sz="1800" b="1" dirty="0" err="1">
                <a:latin typeface="Arial" panose="020B0604020202020204" pitchFamily="34" charset="0"/>
                <a:cs typeface="Arial" panose="020B0604020202020204" pitchFamily="34" charset="0"/>
              </a:rPr>
              <a:t>Campanii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tematice</a:t>
            </a:r>
            <a:r>
              <a:rPr lang="en-US" sz="1800" b="1"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Ziua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Mondială</a:t>
            </a:r>
            <a:r>
              <a:rPr lang="en-US" sz="1800" dirty="0">
                <a:latin typeface="Arial" panose="020B0604020202020204" pitchFamily="34" charset="0"/>
                <a:cs typeface="Arial" panose="020B0604020202020204" pitchFamily="34" charset="0"/>
              </a:rPr>
              <a:t> a </a:t>
            </a:r>
            <a:r>
              <a:rPr lang="en-US" sz="1800" dirty="0" err="1">
                <a:latin typeface="Arial" panose="020B0604020202020204" pitchFamily="34" charset="0"/>
                <a:cs typeface="Arial" panose="020B0604020202020204" pitchFamily="34" charset="0"/>
              </a:rPr>
              <a:t>Diabetului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Ziua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Mondială</a:t>
            </a:r>
            <a:r>
              <a:rPr lang="en-US" sz="1800" dirty="0">
                <a:latin typeface="Arial" panose="020B0604020202020204" pitchFamily="34" charset="0"/>
                <a:cs typeface="Arial" panose="020B0604020202020204" pitchFamily="34" charset="0"/>
              </a:rPr>
              <a:t> a SIDA, </a:t>
            </a:r>
            <a:r>
              <a:rPr lang="en-US" sz="1800" dirty="0" err="1">
                <a:latin typeface="Arial" panose="020B0604020202020204" pitchFamily="34" charset="0"/>
                <a:cs typeface="Arial" panose="020B0604020202020204" pitchFamily="34" charset="0"/>
              </a:rPr>
              <a:t>filialele</a:t>
            </a:r>
            <a:r>
              <a:rPr lang="en-US" sz="1800" dirty="0">
                <a:latin typeface="Arial" panose="020B0604020202020204" pitchFamily="34" charset="0"/>
                <a:cs typeface="Arial" panose="020B0604020202020204" pitchFamily="34" charset="0"/>
              </a:rPr>
              <a:t> au </a:t>
            </a:r>
            <a:r>
              <a:rPr lang="en-US" sz="1800" dirty="0" err="1">
                <a:latin typeface="Arial" panose="020B0604020202020204" pitchFamily="34" charset="0"/>
                <a:cs typeface="Arial" panose="020B0604020202020204" pitchFamily="34" charset="0"/>
              </a:rPr>
              <a:t>organizat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activități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informare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prevenirea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reducerea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stigmatizării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bolilor</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marL="0" lvl="0" indent="0" algn="just">
              <a:lnSpc>
                <a:spcPct val="90000"/>
              </a:lnSpc>
              <a:buNone/>
            </a:pPr>
            <a:r>
              <a:rPr lang="en-US" sz="1800" dirty="0" err="1">
                <a:latin typeface="Arial" panose="020B0604020202020204" pitchFamily="34" charset="0"/>
                <a:cs typeface="Arial" panose="020B0604020202020204" pitchFamily="34" charset="0"/>
              </a:rPr>
              <a:t>Prin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aceste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inițiative</a:t>
            </a:r>
            <a:r>
              <a:rPr lang="en-US" sz="1800" dirty="0">
                <a:latin typeface="Arial" panose="020B0604020202020204" pitchFamily="34" charset="0"/>
                <a:cs typeface="Arial" panose="020B0604020202020204" pitchFamily="34" charset="0"/>
              </a:rPr>
              <a:t>, SCRM a </a:t>
            </a:r>
            <a:r>
              <a:rPr lang="en-US" sz="1800" dirty="0" err="1">
                <a:latin typeface="Arial" panose="020B0604020202020204" pitchFamily="34" charset="0"/>
                <a:cs typeface="Arial" panose="020B0604020202020204" pitchFamily="34" charset="0"/>
              </a:rPr>
              <a:t>asigurat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accesul</a:t>
            </a:r>
            <a:r>
              <a:rPr lang="en-US" sz="1800" dirty="0">
                <a:latin typeface="Arial" panose="020B0604020202020204" pitchFamily="34" charset="0"/>
                <a:cs typeface="Arial" panose="020B0604020202020204" pitchFamily="34" charset="0"/>
              </a:rPr>
              <a:t> la </a:t>
            </a:r>
            <a:r>
              <a:rPr lang="en-US" sz="1800" dirty="0" err="1">
                <a:latin typeface="Arial" panose="020B0604020202020204" pitchFamily="34" charset="0"/>
                <a:cs typeface="Arial" panose="020B0604020202020204" pitchFamily="34" charset="0"/>
              </a:rPr>
              <a:t>servicii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sănătate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esențiale</a:t>
            </a:r>
            <a:r>
              <a:rPr lang="en-US" sz="1800" dirty="0">
                <a:latin typeface="Arial" panose="020B0604020202020204" pitchFamily="34" charset="0"/>
                <a:cs typeface="Arial" panose="020B0604020202020204" pitchFamily="34" charset="0"/>
              </a:rPr>
              <a:t>, a </a:t>
            </a:r>
            <a:r>
              <a:rPr lang="en-US" sz="1800" dirty="0" err="1">
                <a:latin typeface="Arial" panose="020B0604020202020204" pitchFamily="34" charset="0"/>
                <a:cs typeface="Arial" panose="020B0604020202020204" pitchFamily="34" charset="0"/>
              </a:rPr>
              <a:t>consolidat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capacitatea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comunităților</a:t>
            </a:r>
            <a:r>
              <a:rPr lang="en-US" sz="1800" dirty="0">
                <a:latin typeface="Arial" panose="020B0604020202020204" pitchFamily="34" charset="0"/>
                <a:cs typeface="Arial" panose="020B0604020202020204" pitchFamily="34" charset="0"/>
              </a:rPr>
              <a:t> de a </a:t>
            </a:r>
            <a:r>
              <a:rPr lang="en-US" sz="1800" dirty="0" err="1">
                <a:latin typeface="Arial" panose="020B0604020202020204" pitchFamily="34" charset="0"/>
                <a:cs typeface="Arial" panose="020B0604020202020204" pitchFamily="34" charset="0"/>
              </a:rPr>
              <a:t>reacționa</a:t>
            </a:r>
            <a:r>
              <a:rPr lang="en-US" sz="1800" dirty="0">
                <a:latin typeface="Arial" panose="020B0604020202020204" pitchFamily="34" charset="0"/>
                <a:cs typeface="Arial" panose="020B0604020202020204" pitchFamily="34" charset="0"/>
              </a:rPr>
              <a:t> la </a:t>
            </a:r>
            <a:r>
              <a:rPr lang="en-US" sz="1800" dirty="0" err="1">
                <a:latin typeface="Arial" panose="020B0604020202020204" pitchFamily="34" charset="0"/>
                <a:cs typeface="Arial" panose="020B0604020202020204" pitchFamily="34" charset="0"/>
              </a:rPr>
              <a:t>urgențe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 </a:t>
            </a:r>
            <a:r>
              <a:rPr lang="en-US" sz="1800" dirty="0" err="1">
                <a:latin typeface="Arial" panose="020B0604020202020204" pitchFamily="34" charset="0"/>
                <a:cs typeface="Arial" panose="020B0604020202020204" pitchFamily="34" charset="0"/>
              </a:rPr>
              <a:t>promovat</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cultură</a:t>
            </a:r>
            <a:r>
              <a:rPr lang="en-US" sz="1800" dirty="0">
                <a:latin typeface="Arial" panose="020B0604020202020204" pitchFamily="34" charset="0"/>
                <a:cs typeface="Arial" panose="020B0604020202020204" pitchFamily="34" charset="0"/>
              </a:rPr>
              <a:t> a </a:t>
            </a:r>
            <a:r>
              <a:rPr lang="en-US" sz="1800" dirty="0" err="1">
                <a:latin typeface="Arial" panose="020B0604020202020204" pitchFamily="34" charset="0"/>
                <a:cs typeface="Arial" panose="020B0604020202020204" pitchFamily="34" charset="0"/>
              </a:rPr>
              <a:t>prevenției</a:t>
            </a:r>
            <a:r>
              <a:rPr lang="en-US" sz="1800" dirty="0">
                <a:latin typeface="Arial" panose="020B0604020202020204" pitchFamily="34" charset="0"/>
                <a:cs typeface="Arial" panose="020B0604020202020204" pitchFamily="34" charset="0"/>
              </a:rPr>
              <a:t>, a </a:t>
            </a:r>
            <a:r>
              <a:rPr lang="en-US" sz="1800" dirty="0" err="1">
                <a:latin typeface="Arial" panose="020B0604020202020204" pitchFamily="34" charset="0"/>
                <a:cs typeface="Arial" panose="020B0604020202020204" pitchFamily="34" charset="0"/>
              </a:rPr>
              <a:t>sprijinului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psihosocial</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 </a:t>
            </a:r>
            <a:r>
              <a:rPr lang="en-US" sz="1800" dirty="0" err="1">
                <a:latin typeface="Arial" panose="020B0604020202020204" pitchFamily="34" charset="0"/>
                <a:cs typeface="Arial" panose="020B0604020202020204" pitchFamily="34" charset="0"/>
              </a:rPr>
              <a:t>implicării</a:t>
            </a:r>
            <a:r>
              <a:rPr lang="en-US" sz="1800" dirty="0">
                <a:latin typeface="Arial" panose="020B0604020202020204" pitchFamily="34" charset="0"/>
                <a:cs typeface="Arial" panose="020B0604020202020204" pitchFamily="34" charset="0"/>
              </a:rPr>
              <a:t> active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sănătatea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publică</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pPr>
            <a:endParaRPr lang="en-US" sz="1800"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r>
              <a:rPr lang="en-US" sz="4700" dirty="0">
                <a:solidFill>
                  <a:srgbClr val="FFFFFF"/>
                </a:solidFill>
                <a:latin typeface="Arial" panose="020B0604020202020204" pitchFamily="34" charset="0"/>
                <a:cs typeface="Arial" panose="020B0604020202020204" pitchFamily="34" charset="0"/>
              </a:rPr>
              <a:t>4. </a:t>
            </a:r>
            <a:r>
              <a:rPr lang="en-US" sz="4700" dirty="0" err="1">
                <a:solidFill>
                  <a:srgbClr val="FFFFFF"/>
                </a:solidFill>
                <a:latin typeface="Arial" panose="020B0604020202020204" pitchFamily="34" charset="0"/>
                <a:cs typeface="Arial" panose="020B0604020202020204" pitchFamily="34" charset="0"/>
              </a:rPr>
              <a:t>Migrație</a:t>
            </a:r>
            <a:r>
              <a:rPr lang="en-US" sz="4700" dirty="0">
                <a:solidFill>
                  <a:srgbClr val="FFFFFF"/>
                </a:solidFill>
                <a:latin typeface="Arial" panose="020B0604020202020204" pitchFamily="34" charset="0"/>
                <a:cs typeface="Arial" panose="020B0604020202020204" pitchFamily="34" charset="0"/>
              </a:rPr>
              <a:t> </a:t>
            </a:r>
            <a:r>
              <a:rPr lang="en-US" sz="4700" dirty="0" err="1">
                <a:solidFill>
                  <a:srgbClr val="FFFFFF"/>
                </a:solidFill>
                <a:latin typeface="Arial" panose="020B0604020202020204" pitchFamily="34" charset="0"/>
                <a:cs typeface="Arial" panose="020B0604020202020204" pitchFamily="34" charset="0"/>
              </a:rPr>
              <a:t>și</a:t>
            </a:r>
            <a:r>
              <a:rPr lang="en-US" sz="4700" dirty="0">
                <a:solidFill>
                  <a:srgbClr val="FFFFFF"/>
                </a:solidFill>
                <a:latin typeface="Arial" panose="020B0604020202020204" pitchFamily="34" charset="0"/>
                <a:cs typeface="Arial" panose="020B0604020202020204" pitchFamily="34" charset="0"/>
              </a:rPr>
              <a:t> </a:t>
            </a:r>
            <a:r>
              <a:rPr lang="en-US" sz="4700" dirty="0" err="1">
                <a:solidFill>
                  <a:srgbClr val="FFFFFF"/>
                </a:solidFill>
                <a:latin typeface="Arial" panose="020B0604020202020204" pitchFamily="34" charset="0"/>
                <a:cs typeface="Arial" panose="020B0604020202020204" pitchFamily="34" charset="0"/>
              </a:rPr>
              <a:t>Strămutare</a:t>
            </a:r>
            <a:endParaRPr lang="en-US" sz="4700" dirty="0">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2379345"/>
            <a:ext cx="7895590" cy="3935730"/>
          </a:xfrm>
        </p:spPr>
        <p:txBody>
          <a:bodyPr>
            <a:normAutofit fontScale="92500" lnSpcReduction="10000"/>
          </a:bodyPr>
          <a:lstStyle/>
          <a:p>
            <a:pPr marL="0" indent="0" algn="just">
              <a:lnSpc>
                <a:spcPct val="90000"/>
              </a:lnSpc>
              <a:buNone/>
            </a:pP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2024, </a:t>
            </a:r>
            <a:r>
              <a:rPr lang="en-US" altLang="en-US" sz="1800" dirty="0" err="1">
                <a:latin typeface="Arial" panose="020B0604020202020204" pitchFamily="34" charset="0"/>
                <a:cs typeface="Arial" panose="020B0604020202020204" pitchFamily="34" charset="0"/>
              </a:rPr>
              <a:t>AO SCRM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-a </a:t>
            </a:r>
            <a:r>
              <a:rPr lang="en-US" sz="1800" dirty="0" err="1">
                <a:latin typeface="Arial" panose="020B0604020202020204" pitchFamily="34" charset="0"/>
                <a:cs typeface="Arial" panose="020B0604020202020204" pitchFamily="34" charset="0"/>
              </a:rPr>
              <a:t>consolidat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rolul</a:t>
            </a:r>
            <a:r>
              <a:rPr lang="en-US" sz="1800" dirty="0">
                <a:latin typeface="Arial" panose="020B0604020202020204" pitchFamily="34" charset="0"/>
                <a:cs typeface="Arial" panose="020B0604020202020204" pitchFamily="34" charset="0"/>
              </a:rPr>
              <a:t> auxiliar </a:t>
            </a:r>
            <a:r>
              <a:rPr lang="en-US" sz="1800" dirty="0" err="1">
                <a:latin typeface="Arial" panose="020B0604020202020204" pitchFamily="34" charset="0"/>
                <a:cs typeface="Arial" panose="020B0604020202020204" pitchFamily="34" charset="0"/>
              </a:rPr>
              <a:t>față</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autoritățile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publice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special MMPS, </a:t>
            </a:r>
            <a:r>
              <a:rPr lang="en-US" sz="1800" dirty="0" err="1">
                <a:latin typeface="Arial" panose="020B0604020202020204" pitchFamily="34" charset="0"/>
                <a:cs typeface="Arial" panose="020B0604020202020204" pitchFamily="34" charset="0"/>
              </a:rPr>
              <a:t>prin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extinderea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rapidă</a:t>
            </a:r>
            <a:r>
              <a:rPr lang="en-US" sz="1800" dirty="0">
                <a:latin typeface="Arial" panose="020B0604020202020204" pitchFamily="34" charset="0"/>
                <a:cs typeface="Arial" panose="020B0604020202020204" pitchFamily="34" charset="0"/>
              </a:rPr>
              <a:t> a </a:t>
            </a:r>
            <a:r>
              <a:rPr lang="en-US" altLang="en-US" sz="1800" b="1" dirty="0" err="1">
                <a:latin typeface="Arial" panose="020B0604020202020204" pitchFamily="34" charset="0"/>
                <a:cs typeface="Arial" panose="020B0604020202020204" pitchFamily="34" charset="0"/>
              </a:rPr>
              <a:t>Centrelor Comunitare </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centre</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sprijin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structurat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persoane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strămutate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comunități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vulnerabile</a:t>
            </a:r>
            <a:r>
              <a:rPr lang="en-US" sz="1800" dirty="0">
                <a:latin typeface="Arial" panose="020B0604020202020204" pitchFamily="34" charset="0"/>
                <a:cs typeface="Arial" panose="020B0604020202020204" pitchFamily="34" charset="0"/>
              </a:rPr>
              <a:t>. De la 2 </a:t>
            </a:r>
            <a:r>
              <a:rPr lang="en-US" sz="1800" dirty="0" err="1">
                <a:latin typeface="Arial" panose="020B0604020202020204" pitchFamily="34" charset="0"/>
                <a:cs typeface="Arial" panose="020B0604020202020204" pitchFamily="34" charset="0"/>
              </a:rPr>
              <a:t>huburi</a:t>
            </a:r>
            <a:r>
              <a:rPr lang="en-US" sz="1800" dirty="0">
                <a:latin typeface="Arial" panose="020B0604020202020204" pitchFamily="34" charset="0"/>
                <a:cs typeface="Arial" panose="020B0604020202020204" pitchFamily="34" charset="0"/>
              </a:rPr>
              <a:t> la </a:t>
            </a:r>
            <a:r>
              <a:rPr lang="en-US" sz="1800" dirty="0" err="1">
                <a:latin typeface="Arial" panose="020B0604020202020204" pitchFamily="34" charset="0"/>
                <a:cs typeface="Arial" panose="020B0604020202020204" pitchFamily="34" charset="0"/>
              </a:rPr>
              <a:t>mijlocul</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anului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numărul</a:t>
            </a:r>
            <a:r>
              <a:rPr lang="en-US" sz="1800" dirty="0">
                <a:latin typeface="Arial" panose="020B0604020202020204" pitchFamily="34" charset="0"/>
                <a:cs typeface="Arial" panose="020B0604020202020204" pitchFamily="34" charset="0"/>
              </a:rPr>
              <a:t> lor a </a:t>
            </a:r>
            <a:r>
              <a:rPr lang="en-US" sz="1800" dirty="0" err="1">
                <a:latin typeface="Arial" panose="020B0604020202020204" pitchFamily="34" charset="0"/>
                <a:cs typeface="Arial" panose="020B0604020202020204" pitchFamily="34" charset="0"/>
              </a:rPr>
              <a:t>ajuns</a:t>
            </a:r>
            <a:r>
              <a:rPr lang="en-US" sz="1800" dirty="0">
                <a:latin typeface="Arial" panose="020B0604020202020204" pitchFamily="34" charset="0"/>
                <a:cs typeface="Arial" panose="020B0604020202020204" pitchFamily="34" charset="0"/>
              </a:rPr>
              <a:t> la 7 </a:t>
            </a:r>
            <a:r>
              <a:rPr lang="en-US" sz="1800" dirty="0" err="1">
                <a:latin typeface="Arial" panose="020B0604020202020204" pitchFamily="34" charset="0"/>
                <a:cs typeface="Arial" panose="020B0604020202020204" pitchFamily="34" charset="0"/>
              </a:rPr>
              <a:t>funcționale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Călărași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Bălți</a:t>
            </a:r>
            <a:r>
              <a:rPr lang="en-US" sz="1800" dirty="0">
                <a:latin typeface="Arial" panose="020B0604020202020204" pitchFamily="34" charset="0"/>
                <a:cs typeface="Arial" panose="020B0604020202020204" pitchFamily="34" charset="0"/>
              </a:rPr>
              <a:t>, Criuleni, </a:t>
            </a:r>
            <a:r>
              <a:rPr lang="en-US" sz="1800" dirty="0" err="1">
                <a:latin typeface="Arial" panose="020B0604020202020204" pitchFamily="34" charset="0"/>
                <a:cs typeface="Arial" panose="020B0604020202020204" pitchFamily="34" charset="0"/>
              </a:rPr>
              <a:t>Fălești</a:t>
            </a:r>
            <a:r>
              <a:rPr lang="en-US" sz="1800" dirty="0">
                <a:latin typeface="Arial" panose="020B0604020202020204" pitchFamily="34" charset="0"/>
                <a:cs typeface="Arial" panose="020B0604020202020204" pitchFamily="34" charset="0"/>
              </a:rPr>
              <a:t>, Ungheni, Comrat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Chișinău.</a:t>
            </a:r>
            <a:endParaRPr lang="en-US" sz="1800" dirty="0">
              <a:latin typeface="Arial" panose="020B0604020202020204" pitchFamily="34" charset="0"/>
              <a:cs typeface="Arial" panose="020B0604020202020204" pitchFamily="34" charset="0"/>
            </a:endParaRPr>
          </a:p>
          <a:p>
            <a:pPr marL="0" indent="0" algn="just">
              <a:lnSpc>
                <a:spcPct val="90000"/>
              </a:lnSpc>
              <a:buNone/>
            </a:pPr>
            <a:endParaRPr lang="en-US" sz="1800" dirty="0">
              <a:latin typeface="Arial" panose="020B0604020202020204" pitchFamily="34" charset="0"/>
              <a:cs typeface="Arial" panose="020B0604020202020204" pitchFamily="34" charset="0"/>
            </a:endParaRPr>
          </a:p>
          <a:p>
            <a:pPr marL="0" indent="0" algn="just">
              <a:lnSpc>
                <a:spcPct val="90000"/>
              </a:lnSpc>
              <a:buNone/>
            </a:pPr>
            <a:r>
              <a:rPr lang="en-US" sz="1800" dirty="0" err="1">
                <a:latin typeface="Arial" panose="020B0604020202020204" pitchFamily="34" charset="0"/>
                <a:cs typeface="Arial" panose="020B0604020202020204" pitchFamily="34" charset="0"/>
              </a:rPr>
              <a:t>Activitățile</a:t>
            </a:r>
            <a:r>
              <a:rPr lang="en-US" sz="1800" dirty="0">
                <a:latin typeface="Arial" panose="020B0604020202020204" pitchFamily="34" charset="0"/>
                <a:cs typeface="Arial" panose="020B0604020202020204" pitchFamily="34" charset="0"/>
              </a:rPr>
              <a:t> </a:t>
            </a:r>
            <a:r>
              <a:rPr lang="en-US" altLang="en-US" sz="1800" b="1" dirty="0" err="1">
                <a:latin typeface="Arial" panose="020B0604020202020204" pitchFamily="34" charset="0"/>
                <a:cs typeface="Arial" panose="020B0604020202020204" pitchFamily="34" charset="0"/>
                <a:sym typeface="+mn-ea"/>
              </a:rPr>
              <a:t>Centrelor Comunitare </a:t>
            </a:r>
            <a:r>
              <a:rPr lang="en-US" sz="1800" dirty="0">
                <a:latin typeface="Arial" panose="020B0604020202020204" pitchFamily="34" charset="0"/>
                <a:cs typeface="Arial" panose="020B0604020202020204" pitchFamily="34" charset="0"/>
              </a:rPr>
              <a:t>au </a:t>
            </a:r>
            <a:r>
              <a:rPr lang="en-US" sz="1800" dirty="0" err="1">
                <a:latin typeface="Arial" panose="020B0604020202020204" pitchFamily="34" charset="0"/>
                <a:cs typeface="Arial" panose="020B0604020202020204" pitchFamily="34" charset="0"/>
              </a:rPr>
              <a:t>inclus</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b="1" dirty="0" err="1">
                <a:latin typeface="Arial" panose="020B0604020202020204" pitchFamily="34" charset="0"/>
                <a:cs typeface="Arial" panose="020B0604020202020204" pitchFamily="34" charset="0"/>
              </a:rPr>
              <a:t>Cursuri</a:t>
            </a:r>
            <a:r>
              <a:rPr lang="en-US" sz="1800" b="1" dirty="0">
                <a:latin typeface="Arial" panose="020B0604020202020204" pitchFamily="34" charset="0"/>
                <a:cs typeface="Arial" panose="020B0604020202020204" pitchFamily="34" charset="0"/>
              </a:rPr>
              <a:t> de limbi (</a:t>
            </a:r>
            <a:r>
              <a:rPr lang="en-US" sz="1800" b="1" dirty="0" err="1">
                <a:latin typeface="Arial" panose="020B0604020202020204" pitchFamily="34" charset="0"/>
                <a:cs typeface="Arial" panose="020B0604020202020204" pitchFamily="34" charset="0"/>
              </a:rPr>
              <a:t>română</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și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engleză</a:t>
            </a:r>
            <a:r>
              <a:rPr lang="en-US" sz="1800" b="1"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programe</a:t>
            </a:r>
            <a:r>
              <a:rPr lang="en-US" sz="1800" dirty="0">
                <a:latin typeface="Arial" panose="020B0604020202020204" pitchFamily="34" charset="0"/>
                <a:cs typeface="Arial" panose="020B0604020202020204" pitchFamily="34" charset="0"/>
              </a:rPr>
              <a:t> afterschool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copii</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b="1" dirty="0" err="1">
                <a:latin typeface="Arial" panose="020B0604020202020204" pitchFamily="34" charset="0"/>
                <a:cs typeface="Arial" panose="020B0604020202020204" pitchFamily="34" charset="0"/>
              </a:rPr>
              <a:t>Sesiuni</a:t>
            </a:r>
            <a:r>
              <a:rPr lang="en-US" sz="1800" b="1" dirty="0">
                <a:latin typeface="Arial" panose="020B0604020202020204" pitchFamily="34" charset="0"/>
                <a:cs typeface="Arial" panose="020B0604020202020204" pitchFamily="34" charset="0"/>
              </a:rPr>
              <a:t> de </a:t>
            </a:r>
            <a:r>
              <a:rPr lang="en-US" sz="1800" b="1" dirty="0" err="1">
                <a:latin typeface="Arial" panose="020B0604020202020204" pitchFamily="34" charset="0"/>
                <a:cs typeface="Arial" panose="020B0604020202020204" pitchFamily="34" charset="0"/>
              </a:rPr>
              <a:t>sprijin</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psihosocial</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consiliere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individuală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grup</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b="1" dirty="0" err="1">
                <a:latin typeface="Arial" panose="020B0604020202020204" pitchFamily="34" charset="0"/>
                <a:cs typeface="Arial" panose="020B0604020202020204" pitchFamily="34" charset="0"/>
              </a:rPr>
              <a:t>Ateliere</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pentru</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dezvoltare</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personală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orientare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profesională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prevenirea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traficului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persoane</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b="1" dirty="0" err="1">
                <a:latin typeface="Arial" panose="020B0604020202020204" pitchFamily="34" charset="0"/>
                <a:cs typeface="Arial" panose="020B0604020202020204" pitchFamily="34" charset="0"/>
              </a:rPr>
              <a:t>Evenimente</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comunitare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coeziune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socială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incluzând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cluburi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jocuri</a:t>
            </a:r>
            <a:r>
              <a:rPr lang="en-US" sz="1800" dirty="0">
                <a:latin typeface="Arial" panose="020B0604020202020204" pitchFamily="34" charset="0"/>
                <a:cs typeface="Arial" panose="020B0604020202020204" pitchFamily="34" charset="0"/>
              </a:rPr>
              <a:t>, film, sport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festivități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culturale</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b="1" dirty="0" err="1">
                <a:latin typeface="Arial" panose="020B0604020202020204" pitchFamily="34" charset="0"/>
                <a:cs typeface="Arial" panose="020B0604020202020204" pitchFamily="34" charset="0"/>
              </a:rPr>
              <a:t>Campanii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educaționale</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și</a:t>
            </a:r>
            <a:r>
              <a:rPr lang="en-US" sz="1800" b="1" dirty="0">
                <a:latin typeface="Arial" panose="020B0604020202020204" pitchFamily="34" charset="0"/>
                <a:cs typeface="Arial" panose="020B0604020202020204" pitchFamily="34" charset="0"/>
              </a:rPr>
              <a:t> de </a:t>
            </a:r>
            <a:r>
              <a:rPr lang="en-US" sz="1800" b="1" dirty="0" err="1">
                <a:latin typeface="Arial" panose="020B0604020202020204" pitchFamily="34" charset="0"/>
                <a:cs typeface="Arial" panose="020B0604020202020204" pitchFamily="34" charset="0"/>
              </a:rPr>
              <a:t>conștientizare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inclusiv</a:t>
            </a:r>
            <a:r>
              <a:rPr lang="en-US" sz="1800" dirty="0">
                <a:latin typeface="Arial" panose="020B0604020202020204" pitchFamily="34" charset="0"/>
                <a:cs typeface="Arial" panose="020B0604020202020204" pitchFamily="34" charset="0"/>
              </a:rPr>
              <a:t> dedicate </a:t>
            </a:r>
            <a:r>
              <a:rPr lang="en-US" sz="1800" dirty="0" err="1">
                <a:latin typeface="Arial" panose="020B0604020202020204" pitchFamily="34" charset="0"/>
                <a:cs typeface="Arial" panose="020B0604020202020204" pitchFamily="34" charset="0"/>
              </a:rPr>
              <a:t>Zilelor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Internaționale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Primul</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Ajutor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Persoanele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Vârstnice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Refugiații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Copiii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Voluntarii</a:t>
            </a:r>
            <a:r>
              <a:rPr lang="en-US" sz="1800" dirty="0">
                <a:latin typeface="Arial" panose="020B0604020202020204" pitchFamily="34" charset="0"/>
                <a:cs typeface="Arial" panose="020B0604020202020204" pitchFamily="34" charset="0"/>
              </a:rPr>
              <a:t> etc.).</a:t>
            </a:r>
            <a:endParaRPr lang="en-US" sz="1800" dirty="0">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p:cNvSpPr>
            <a:spLocks noGrp="1" noRot="1" noChangeAspect="1" noMove="1" noResize="1" noEditPoints="1" noAdjustHandles="1" noChangeArrowheads="1" noChangeShapeType="1" noTextEdit="1"/>
          </p:cNvSpPr>
          <p:nvPr/>
        </p:nvSpPr>
        <p:spPr>
          <a:xfrm>
            <a:off x="0" y="1"/>
            <a:ext cx="3912768"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628650" y="673770"/>
            <a:ext cx="2415246" cy="2027227"/>
          </a:xfrm>
        </p:spPr>
        <p:txBody>
          <a:bodyPr anchor="t">
            <a:normAutofit fontScale="90000"/>
          </a:bodyPr>
          <a:lstStyle/>
          <a:p>
            <a:pPr>
              <a:lnSpc>
                <a:spcPct val="90000"/>
              </a:lnSpc>
            </a:pPr>
            <a:r>
              <a:rPr lang="en-US" sz="3600" b="1">
                <a:solidFill>
                  <a:srgbClr val="FFFFFF"/>
                </a:solidFill>
                <a:latin typeface="Arial" panose="020B0604020202020204" pitchFamily="34" charset="0"/>
                <a:cs typeface="Arial" panose="020B0604020202020204" pitchFamily="34" charset="0"/>
              </a:rPr>
              <a:t>Migrațiune și Strămutare</a:t>
            </a:r>
            <a:endParaRPr lang="en-US" sz="3600" b="1">
              <a:solidFill>
                <a:srgbClr val="FFFFFF"/>
              </a:solidFill>
              <a:latin typeface="Arial" panose="020B0604020202020204" pitchFamily="34" charset="0"/>
              <a:cs typeface="Arial" panose="020B0604020202020204" pitchFamily="34" charset="0"/>
            </a:endParaRPr>
          </a:p>
        </p:txBody>
      </p:sp>
      <p:graphicFrame>
        <p:nvGraphicFramePr>
          <p:cNvPr id="5" name="Content Placeholder 2"/>
          <p:cNvGraphicFramePr>
            <a:graphicFrameLocks noGrp="1"/>
          </p:cNvGraphicFramePr>
          <p:nvPr>
            <p:ph idx="1"/>
          </p:nvPr>
        </p:nvGraphicFramePr>
        <p:xfrm>
          <a:off x="4157004" y="541606"/>
          <a:ext cx="4695166" cy="608293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en-US" sz="2800">
                <a:solidFill>
                  <a:srgbClr val="FFFFFF"/>
                </a:solidFill>
                <a:latin typeface="Arial" panose="020B0604020202020204" pitchFamily="34" charset="0"/>
                <a:cs typeface="Arial" panose="020B0604020202020204" pitchFamily="34" charset="0"/>
              </a:rPr>
              <a:t>5. Incluziune Socială</a:t>
            </a:r>
            <a:endParaRPr lang="en-US" sz="2800">
              <a:solidFill>
                <a:srgbClr val="FFFFFF"/>
              </a:solidFill>
              <a:latin typeface="Arial" panose="020B0604020202020204" pitchFamily="34" charset="0"/>
              <a:cs typeface="Arial" panose="020B0604020202020204" pitchFamily="34" charset="0"/>
            </a:endParaRPr>
          </a:p>
        </p:txBody>
      </p:sp>
      <p:sp>
        <p:nvSpPr>
          <p:cNvPr id="12" name="Arc 11"/>
          <p:cNvSpPr>
            <a:spLocks noGrp="1" noRot="1" noChangeAspect="1" noMove="1" noResize="1" noEditPoints="1" noAdjustHandles="1" noChangeArrowheads="1" noChangeShapeType="1" noTextEdit="1"/>
          </p:cNvSpPr>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655" y="591185"/>
            <a:ext cx="5324475" cy="5585460"/>
          </a:xfrm>
        </p:spPr>
        <p:txBody>
          <a:bodyPr anchor="ctr">
            <a:normAutofit/>
          </a:bodyPr>
          <a:lstStyle/>
          <a:p>
            <a:pPr marL="0" indent="0" algn="just">
              <a:lnSpc>
                <a:spcPct val="90000"/>
              </a:lnSpc>
              <a:buNone/>
            </a:pPr>
            <a:r>
              <a:rPr lang="en-US" sz="2000" b="1" dirty="0" err="1">
                <a:latin typeface="Arial" panose="020B0604020202020204" pitchFamily="34" charset="0"/>
                <a:cs typeface="Arial" panose="020B0604020202020204" pitchFamily="34" charset="0"/>
              </a:rPr>
              <a:t>Extinderea</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rețelei</a:t>
            </a:r>
            <a:r>
              <a:rPr lang="en-US" sz="2000" b="1" dirty="0">
                <a:latin typeface="Arial" panose="020B0604020202020204" pitchFamily="34" charset="0"/>
                <a:cs typeface="Arial" panose="020B0604020202020204" pitchFamily="34" charset="0"/>
              </a:rPr>
              <a:t> de </a:t>
            </a:r>
            <a:r>
              <a:rPr lang="en-US" altLang="en-US" sz="2000" b="1" dirty="0">
                <a:latin typeface="Arial" panose="020B0604020202020204" pitchFamily="34" charset="0"/>
                <a:cs typeface="Arial" panose="020B0604020202020204" pitchFamily="34" charset="0"/>
              </a:rPr>
              <a:t>Centre Comunitare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7 </a:t>
            </a:r>
            <a:r>
              <a:rPr lang="en-US" sz="2000" dirty="0" err="1">
                <a:latin typeface="Arial" panose="020B0604020202020204" pitchFamily="34" charset="0"/>
                <a:cs typeface="Arial" panose="020B0604020202020204" pitchFamily="34" charset="0"/>
              </a:rPr>
              <a:t>localități</a:t>
            </a:r>
            <a:r>
              <a:rPr lang="en-US" sz="2000" dirty="0">
                <a:latin typeface="Arial" panose="020B0604020202020204" pitchFamily="34" charset="0"/>
                <a:cs typeface="Arial" panose="020B0604020202020204" pitchFamily="34" charset="0"/>
              </a:rPr>
              <a:t> (Chișinău, </a:t>
            </a:r>
            <a:r>
              <a:rPr lang="en-US" sz="2000" dirty="0" err="1">
                <a:latin typeface="Arial" panose="020B0604020202020204" pitchFamily="34" charset="0"/>
                <a:cs typeface="Arial" panose="020B0604020202020204" pitchFamily="34" charset="0"/>
              </a:rPr>
              <a:t>Bălți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Călărași</a:t>
            </a:r>
            <a:r>
              <a:rPr lang="en-US" sz="2000" dirty="0">
                <a:latin typeface="Arial" panose="020B0604020202020204" pitchFamily="34" charset="0"/>
                <a:cs typeface="Arial" panose="020B0604020202020204" pitchFamily="34" charset="0"/>
              </a:rPr>
              <a:t>, Criuleni, </a:t>
            </a:r>
            <a:r>
              <a:rPr lang="en-US" sz="2000" dirty="0" err="1">
                <a:latin typeface="Arial" panose="020B0604020202020204" pitchFamily="34" charset="0"/>
                <a:cs typeface="Arial" panose="020B0604020202020204" pitchFamily="34" charset="0"/>
              </a:rPr>
              <a:t>Fălești</a:t>
            </a:r>
            <a:r>
              <a:rPr lang="en-US" sz="2000" dirty="0">
                <a:latin typeface="Arial" panose="020B0604020202020204" pitchFamily="34" charset="0"/>
                <a:cs typeface="Arial" panose="020B0604020202020204" pitchFamily="34" charset="0"/>
              </a:rPr>
              <a:t>, Ungheni, Comrat) ca </a:t>
            </a:r>
            <a:r>
              <a:rPr lang="en-US" sz="2000" dirty="0" err="1">
                <a:latin typeface="Arial" panose="020B0604020202020204" pitchFamily="34" charset="0"/>
                <a:cs typeface="Arial" panose="020B0604020202020204" pitchFamily="34" charset="0"/>
              </a:rPr>
              <a:t>centre</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sprijin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pentru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persoane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strămutate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comunități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vulnerabile</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0" indent="0" algn="just">
              <a:lnSpc>
                <a:spcPct val="90000"/>
              </a:lnSpc>
              <a:buNone/>
            </a:pPr>
            <a:r>
              <a:rPr lang="en-US" sz="2000" b="1" dirty="0" err="1">
                <a:latin typeface="Arial" panose="020B0604020202020204" pitchFamily="34" charset="0"/>
                <a:cs typeface="Arial" panose="020B0604020202020204" pitchFamily="34" charset="0"/>
              </a:rPr>
              <a:t>Activități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educaționale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și</a:t>
            </a:r>
            <a:r>
              <a:rPr lang="en-US" sz="2000" b="1" dirty="0">
                <a:latin typeface="Arial" panose="020B0604020202020204" pitchFamily="34" charset="0"/>
                <a:cs typeface="Arial" panose="020B0604020202020204" pitchFamily="34" charset="0"/>
              </a:rPr>
              <a:t> de </a:t>
            </a:r>
            <a:r>
              <a:rPr lang="en-US" sz="2000" b="1" dirty="0" err="1">
                <a:latin typeface="Arial" panose="020B0604020202020204" pitchFamily="34" charset="0"/>
                <a:cs typeface="Arial" panose="020B0604020202020204" pitchFamily="34" charset="0"/>
              </a:rPr>
              <a:t>integrare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cursuri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limba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română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engleză</a:t>
            </a:r>
            <a:r>
              <a:rPr lang="en-US" sz="2000" dirty="0">
                <a:latin typeface="Arial" panose="020B0604020202020204" pitchFamily="34" charset="0"/>
                <a:cs typeface="Arial" panose="020B0604020202020204" pitchFamily="34" charset="0"/>
              </a:rPr>
              <a:t>, afterschool, </a:t>
            </a:r>
            <a:r>
              <a:rPr lang="en-US" sz="2000" dirty="0" err="1">
                <a:latin typeface="Arial" panose="020B0604020202020204" pitchFamily="34" charset="0"/>
                <a:cs typeface="Arial" panose="020B0604020202020204" pitchFamily="34" charset="0"/>
              </a:rPr>
              <a:t>sprijin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pentru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preșcolari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logopedie</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0" indent="0" algn="just">
              <a:lnSpc>
                <a:spcPct val="90000"/>
              </a:lnSpc>
              <a:buNone/>
            </a:pPr>
            <a:r>
              <a:rPr lang="en-US" sz="2000" b="1" dirty="0" err="1">
                <a:latin typeface="Arial" panose="020B0604020202020204" pitchFamily="34" charset="0"/>
                <a:cs typeface="Arial" panose="020B0604020202020204" pitchFamily="34" charset="0"/>
              </a:rPr>
              <a:t>Promovarea</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coeziunii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sociale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prin</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algn="just">
              <a:lnSpc>
                <a:spcPct val="90000"/>
              </a:lnSpc>
            </a:pPr>
            <a:r>
              <a:rPr lang="en-US" sz="2000" dirty="0" err="1">
                <a:latin typeface="Arial" panose="020B0604020202020204" pitchFamily="34" charset="0"/>
                <a:cs typeface="Arial" panose="020B0604020202020204" pitchFamily="34" charset="0"/>
              </a:rPr>
              <a:t>sesiuni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tematice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orientare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profesională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dezvoltare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personală</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algn="just">
              <a:lnSpc>
                <a:spcPct val="90000"/>
              </a:lnSpc>
            </a:pPr>
            <a:r>
              <a:rPr lang="en-US" sz="2000" dirty="0" err="1">
                <a:latin typeface="Arial" panose="020B0604020202020204" pitchFamily="34" charset="0"/>
                <a:cs typeface="Arial" panose="020B0604020202020204" pitchFamily="34" charset="0"/>
              </a:rPr>
              <a:t>cluburi</a:t>
            </a:r>
            <a:r>
              <a:rPr lang="en-US" sz="2000" dirty="0">
                <a:latin typeface="Arial" panose="020B0604020202020204" pitchFamily="34" charset="0"/>
                <a:cs typeface="Arial" panose="020B0604020202020204" pitchFamily="34" charset="0"/>
              </a:rPr>
              <a:t> de film, </a:t>
            </a:r>
            <a:r>
              <a:rPr lang="en-US" sz="2000" dirty="0" err="1">
                <a:latin typeface="Arial" panose="020B0604020202020204" pitchFamily="34" charset="0"/>
                <a:cs typeface="Arial" panose="020B0604020202020204" pitchFamily="34" charset="0"/>
              </a:rPr>
              <a:t>activități</a:t>
            </a:r>
            <a:r>
              <a:rPr lang="en-US" sz="2000" dirty="0">
                <a:latin typeface="Arial" panose="020B0604020202020204" pitchFamily="34" charset="0"/>
                <a:cs typeface="Arial" panose="020B0604020202020204" pitchFamily="34" charset="0"/>
              </a:rPr>
              <a:t> sportive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evenimente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interculturale</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algn="just">
              <a:lnSpc>
                <a:spcPct val="90000"/>
              </a:lnSpc>
            </a:pPr>
            <a:r>
              <a:rPr lang="en-US" sz="2000" dirty="0" err="1">
                <a:latin typeface="Arial" panose="020B0604020202020204" pitchFamily="34" charset="0"/>
                <a:cs typeface="Arial" panose="020B0604020202020204" pitchFamily="34" charset="0"/>
              </a:rPr>
              <a:t>celebrări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sărbători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internaționale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Ziua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Refugiatului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Ziua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Copilului</a:t>
            </a:r>
            <a:r>
              <a:rPr lang="en-US" sz="2000" dirty="0">
                <a:latin typeface="Arial" panose="020B0604020202020204" pitchFamily="34" charset="0"/>
                <a:cs typeface="Arial" panose="020B0604020202020204" pitchFamily="34" charset="0"/>
              </a:rPr>
              <a:t> etc.).</a:t>
            </a:r>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416179" y="-20193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777240" y="7493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08940" y="1001395"/>
            <a:ext cx="2268220" cy="4450715"/>
          </a:xfrm>
        </p:spPr>
        <p:txBody>
          <a:bodyPr>
            <a:normAutofit/>
          </a:bodyPr>
          <a:lstStyle/>
          <a:p>
            <a:r>
              <a:rPr lang="en-US" sz="3200">
                <a:solidFill>
                  <a:srgbClr val="FFFFFF"/>
                </a:solidFill>
                <a:latin typeface="Arial" panose="020B0604020202020204" pitchFamily="34" charset="0"/>
                <a:cs typeface="Arial" panose="020B0604020202020204" pitchFamily="34" charset="0"/>
              </a:rPr>
              <a:t>Incluziune Socială</a:t>
            </a:r>
            <a:endParaRPr lang="en-US" sz="3200">
              <a:solidFill>
                <a:srgbClr val="FFFFFF"/>
              </a:solidFill>
              <a:latin typeface="Arial" panose="020B0604020202020204" pitchFamily="34" charset="0"/>
              <a:cs typeface="Arial" panose="020B0604020202020204" pitchFamily="34" charset="0"/>
            </a:endParaRPr>
          </a:p>
        </p:txBody>
      </p:sp>
      <p:sp>
        <p:nvSpPr>
          <p:cNvPr id="12" name="Arc 11"/>
          <p:cNvSpPr>
            <a:spLocks noGrp="1" noRot="1" noChangeAspect="1" noMove="1" noResize="1" noEditPoints="1" noAdjustHandles="1" noChangeArrowheads="1" noChangeShapeType="1" noTextEdit="1"/>
          </p:cNvSpPr>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lnSpcReduction="10000"/>
          </a:bodyPr>
          <a:lstStyle/>
          <a:p>
            <a:pPr marL="0" indent="0" algn="just">
              <a:lnSpc>
                <a:spcPct val="90000"/>
              </a:lnSpc>
              <a:buNone/>
            </a:pPr>
            <a:r>
              <a:rPr lang="en-US" sz="2000" b="1" dirty="0" err="1">
                <a:latin typeface="Arial" panose="020B0604020202020204" pitchFamily="34" charset="0"/>
                <a:cs typeface="Arial" panose="020B0604020202020204" pitchFamily="34" charset="0"/>
              </a:rPr>
              <a:t>Sprijin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psihosocial</a:t>
            </a:r>
            <a:r>
              <a:rPr lang="en-US" sz="2000" b="1" dirty="0">
                <a:latin typeface="Arial" panose="020B0604020202020204" pitchFamily="34" charset="0"/>
                <a:cs typeface="Arial" panose="020B0604020202020204" pitchFamily="34" charset="0"/>
              </a:rPr>
              <a:t> individual </a:t>
            </a:r>
            <a:r>
              <a:rPr lang="en-US" sz="2000" b="1" dirty="0" err="1">
                <a:latin typeface="Arial" panose="020B0604020202020204" pitchFamily="34" charset="0"/>
                <a:cs typeface="Arial" panose="020B0604020202020204" pitchFamily="34" charset="0"/>
              </a:rPr>
              <a:t>și</a:t>
            </a:r>
            <a:r>
              <a:rPr lang="en-US" sz="2000" b="1" dirty="0">
                <a:latin typeface="Arial" panose="020B0604020202020204" pitchFamily="34" charset="0"/>
                <a:cs typeface="Arial" panose="020B0604020202020204" pitchFamily="34" charset="0"/>
              </a:rPr>
              <a:t> de </a:t>
            </a:r>
            <a:r>
              <a:rPr lang="en-US" sz="2000" b="1" dirty="0" err="1">
                <a:latin typeface="Arial" panose="020B0604020202020204" pitchFamily="34" charset="0"/>
                <a:cs typeface="Arial" panose="020B0604020202020204" pitchFamily="34" charset="0"/>
              </a:rPr>
              <a:t>grup</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facilitând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adaptarea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integrarea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persoanelor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strămutate</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0" indent="0" algn="just">
              <a:lnSpc>
                <a:spcPct val="90000"/>
              </a:lnSpc>
              <a:buNone/>
            </a:pPr>
            <a:r>
              <a:rPr lang="en-US" sz="2000" b="1" dirty="0" err="1">
                <a:latin typeface="Arial" panose="020B0604020202020204" pitchFamily="34" charset="0"/>
                <a:cs typeface="Arial" panose="020B0604020202020204" pitchFamily="34" charset="0"/>
              </a:rPr>
              <a:t>Sesiuni</a:t>
            </a:r>
            <a:r>
              <a:rPr lang="en-US" sz="2000" b="1" dirty="0">
                <a:latin typeface="Arial" panose="020B0604020202020204" pitchFamily="34" charset="0"/>
                <a:cs typeface="Arial" panose="020B0604020202020204" pitchFamily="34" charset="0"/>
              </a:rPr>
              <a:t> de </a:t>
            </a:r>
            <a:r>
              <a:rPr lang="en-US" sz="2000" b="1" dirty="0" err="1">
                <a:latin typeface="Arial" panose="020B0604020202020204" pitchFamily="34" charset="0"/>
                <a:cs typeface="Arial" panose="020B0604020202020204" pitchFamily="34" charset="0"/>
              </a:rPr>
              <a:t>orientare</a:t>
            </a:r>
            <a:r>
              <a:rPr lang="en-US" sz="2000" b="1" dirty="0">
                <a:latin typeface="Arial" panose="020B0604020202020204" pitchFamily="34" charset="0"/>
                <a:cs typeface="Arial" panose="020B0604020202020204" pitchFamily="34" charset="0"/>
              </a:rPr>
              <a:t> pe </a:t>
            </a:r>
            <a:r>
              <a:rPr lang="en-US" sz="2000" b="1" dirty="0" err="1">
                <a:latin typeface="Arial" panose="020B0604020202020204" pitchFamily="34" charset="0"/>
                <a:cs typeface="Arial" panose="020B0604020202020204" pitchFamily="34" charset="0"/>
              </a:rPr>
              <a:t>piața</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muncii</a:t>
            </a:r>
            <a:r>
              <a:rPr lang="en-US" sz="2000" b="1"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consiliere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juridică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cadrul</a:t>
            </a:r>
            <a:r>
              <a:rPr lang="en-US" sz="2000" dirty="0">
                <a:latin typeface="Arial" panose="020B0604020202020204" pitchFamily="34" charset="0"/>
                <a:cs typeface="Arial" panose="020B0604020202020204" pitchFamily="34" charset="0"/>
              </a:rPr>
              <a:t> </a:t>
            </a:r>
            <a:r>
              <a:rPr lang="en-US" altLang="en-US" sz="2000" dirty="0">
                <a:latin typeface="Arial" panose="020B0604020202020204" pitchFamily="34" charset="0"/>
                <a:cs typeface="Arial" panose="020B0604020202020204" pitchFamily="34" charset="0"/>
              </a:rPr>
              <a:t>Centrelor Comunitare.</a:t>
            </a:r>
            <a:endParaRPr lang="en-US" sz="2000" dirty="0">
              <a:latin typeface="Arial" panose="020B0604020202020204" pitchFamily="34" charset="0"/>
              <a:cs typeface="Arial" panose="020B0604020202020204" pitchFamily="34" charset="0"/>
            </a:endParaRPr>
          </a:p>
          <a:p>
            <a:pPr marL="0" indent="0" algn="just">
              <a:lnSpc>
                <a:spcPct val="90000"/>
              </a:lnSpc>
              <a:buNone/>
            </a:pPr>
            <a:r>
              <a:rPr lang="en-US" sz="2000" b="1" dirty="0" err="1">
                <a:latin typeface="Arial" panose="020B0604020202020204" pitchFamily="34" charset="0"/>
                <a:cs typeface="Arial" panose="020B0604020202020204" pitchFamily="34" charset="0"/>
              </a:rPr>
              <a:t>Proiectul</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Sănătatea</a:t>
            </a:r>
            <a:r>
              <a:rPr lang="en-US" sz="2000" b="1" dirty="0">
                <a:latin typeface="Arial" panose="020B0604020202020204" pitchFamily="34" charset="0"/>
                <a:cs typeface="Arial" panose="020B0604020202020204" pitchFamily="34" charset="0"/>
              </a:rPr>
              <a:t> nu are </a:t>
            </a:r>
            <a:r>
              <a:rPr lang="en-US" sz="2000" b="1" dirty="0" err="1">
                <a:latin typeface="Arial" panose="020B0604020202020204" pitchFamily="34" charset="0"/>
                <a:cs typeface="Arial" panose="020B0604020202020204" pitchFamily="34" charset="0"/>
              </a:rPr>
              <a:t>granițe</a:t>
            </a:r>
            <a:r>
              <a:rPr lang="en-US" sz="2000" b="1"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activitatea</a:t>
            </a:r>
            <a:r>
              <a:rPr lang="en-US" sz="200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a:t>
            </a:r>
            <a:r>
              <a:rPr lang="en-US" sz="2000" b="1" dirty="0" err="1">
                <a:latin typeface="Arial" panose="020B0604020202020204" pitchFamily="34" charset="0"/>
                <a:cs typeface="Arial" panose="020B0604020202020204" pitchFamily="34" charset="0"/>
              </a:rPr>
              <a:t>Cunoaște</a:t>
            </a:r>
            <a:r>
              <a:rPr lang="en-US" sz="2000" b="1" dirty="0">
                <a:latin typeface="Arial" panose="020B0604020202020204" pitchFamily="34" charset="0"/>
                <a:cs typeface="Arial" panose="020B0604020202020204" pitchFamily="34" charset="0"/>
              </a:rPr>
              <a:t> Moldova” </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vizite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interculturale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pentru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consolidarea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legăturilor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sociale</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0" indent="0" algn="just">
              <a:lnSpc>
                <a:spcPct val="90000"/>
              </a:lnSpc>
              <a:buNone/>
            </a:pPr>
            <a:r>
              <a:rPr lang="en-US" sz="2000" b="1" dirty="0" err="1">
                <a:latin typeface="Arial" panose="020B0604020202020204" pitchFamily="34" charset="0"/>
                <a:cs typeface="Arial" panose="020B0604020202020204" pitchFamily="34" charset="0"/>
              </a:rPr>
              <a:t>Implicarea</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voluntarilor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facilitarea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activităților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comunitare</a:t>
            </a:r>
            <a:r>
              <a:rPr lang="en-US" sz="2000" dirty="0">
                <a:latin typeface="Arial" panose="020B0604020202020204" pitchFamily="34" charset="0"/>
                <a:cs typeface="Arial" panose="020B0604020202020204" pitchFamily="34" charset="0"/>
              </a:rPr>
              <a:t> ca </a:t>
            </a:r>
            <a:r>
              <a:rPr lang="en-US" sz="2000" dirty="0" err="1">
                <a:latin typeface="Arial" panose="020B0604020202020204" pitchFamily="34" charset="0"/>
                <a:cs typeface="Arial" panose="020B0604020202020204" pitchFamily="34" charset="0"/>
              </a:rPr>
              <a:t>promotori</a:t>
            </a:r>
            <a:r>
              <a:rPr lang="en-US" sz="2000" dirty="0">
                <a:latin typeface="Arial" panose="020B0604020202020204" pitchFamily="34" charset="0"/>
                <a:cs typeface="Arial" panose="020B0604020202020204" pitchFamily="34" charset="0"/>
              </a:rPr>
              <a:t> ai </a:t>
            </a:r>
            <a:r>
              <a:rPr lang="en-US" sz="2000" dirty="0" err="1">
                <a:latin typeface="Arial" panose="020B0604020202020204" pitchFamily="34" charset="0"/>
                <a:cs typeface="Arial" panose="020B0604020202020204" pitchFamily="34" charset="0"/>
              </a:rPr>
              <a:t>incluziunii</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0" indent="0" algn="just">
              <a:lnSpc>
                <a:spcPct val="90000"/>
              </a:lnSpc>
              <a:buNone/>
            </a:pPr>
            <a:r>
              <a:rPr lang="en-US" sz="2000" b="1" dirty="0">
                <a:latin typeface="Arial" panose="020B0604020202020204" pitchFamily="34" charset="0"/>
                <a:cs typeface="Arial" panose="020B0604020202020204" pitchFamily="34" charset="0"/>
              </a:rPr>
              <a:t>Campania „</a:t>
            </a:r>
            <a:r>
              <a:rPr lang="en-US" sz="2000" b="1" dirty="0" err="1">
                <a:latin typeface="Arial" panose="020B0604020202020204" pitchFamily="34" charset="0"/>
                <a:cs typeface="Arial" panose="020B0604020202020204" pitchFamily="34" charset="0"/>
              </a:rPr>
              <a:t>Bunătatea</a:t>
            </a:r>
            <a:r>
              <a:rPr lang="en-US" sz="2000" b="1" dirty="0">
                <a:latin typeface="Arial" panose="020B0604020202020204" pitchFamily="34" charset="0"/>
                <a:cs typeface="Arial" panose="020B0604020202020204" pitchFamily="34" charset="0"/>
              </a:rPr>
              <a:t> Nu Are </a:t>
            </a:r>
            <a:r>
              <a:rPr lang="en-US" sz="2000" b="1" dirty="0" err="1">
                <a:latin typeface="Arial" panose="020B0604020202020204" pitchFamily="34" charset="0"/>
                <a:cs typeface="Arial" panose="020B0604020202020204" pitchFamily="34" charset="0"/>
              </a:rPr>
              <a:t>Limite</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lecții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limbă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integrare</a:t>
            </a:r>
            <a:r>
              <a:rPr lang="en-US" sz="2000" dirty="0">
                <a:latin typeface="Arial" panose="020B0604020202020204" pitchFamily="34" charset="0"/>
                <a:cs typeface="Arial" panose="020B0604020202020204" pitchFamily="34" charset="0"/>
              </a:rPr>
              <a:t> la </a:t>
            </a:r>
            <a:r>
              <a:rPr lang="en-US" sz="2000" dirty="0" err="1">
                <a:latin typeface="Arial" panose="020B0604020202020204" pitchFamily="34" charset="0"/>
                <a:cs typeface="Arial" panose="020B0604020202020204" pitchFamily="34" charset="0"/>
              </a:rPr>
              <a:t>centrele</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refugiați</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0" indent="0" algn="just">
              <a:lnSpc>
                <a:spcPct val="90000"/>
              </a:lnSpc>
              <a:buNone/>
            </a:pPr>
            <a:r>
              <a:rPr lang="en-US" sz="2000" b="1" dirty="0" err="1">
                <a:latin typeface="Arial" panose="020B0604020202020204" pitchFamily="34" charset="0"/>
                <a:cs typeface="Arial" panose="020B0604020202020204" pitchFamily="34" charset="0"/>
              </a:rPr>
              <a:t>Ateliere</a:t>
            </a:r>
            <a:r>
              <a:rPr lang="en-US" sz="2000" b="1" dirty="0">
                <a:latin typeface="Arial" panose="020B0604020202020204" pitchFamily="34" charset="0"/>
                <a:cs typeface="Arial" panose="020B0604020202020204" pitchFamily="34" charset="0"/>
              </a:rPr>
              <a:t> de </a:t>
            </a:r>
            <a:r>
              <a:rPr lang="en-US" sz="2000" b="1" dirty="0" err="1">
                <a:latin typeface="Arial" panose="020B0604020202020204" pitchFamily="34" charset="0"/>
                <a:cs typeface="Arial" panose="020B0604020202020204" pitchFamily="34" charset="0"/>
              </a:rPr>
              <a:t>instruire</a:t>
            </a:r>
            <a:r>
              <a:rPr lang="en-US" sz="2000" b="1" dirty="0">
                <a:latin typeface="Arial" panose="020B0604020202020204" pitchFamily="34" charset="0"/>
                <a:cs typeface="Arial" panose="020B0604020202020204" pitchFamily="34" charset="0"/>
              </a:rPr>
              <a:t> pe </a:t>
            </a:r>
            <a:r>
              <a:rPr lang="en-US" sz="2000" b="1" dirty="0" err="1">
                <a:latin typeface="Arial" panose="020B0604020202020204" pitchFamily="34" charset="0"/>
                <a:cs typeface="Arial" panose="020B0604020202020204" pitchFamily="34" charset="0"/>
              </a:rPr>
              <a:t>tema</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migrației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și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incluziunii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sociale</a:t>
            </a:r>
            <a:r>
              <a:rPr lang="en-US" sz="2000" b="1"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pentru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personalul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voluntarii</a:t>
            </a:r>
            <a:r>
              <a:rPr lang="en-US" sz="2000" dirty="0">
                <a:latin typeface="Arial" panose="020B0604020202020204" pitchFamily="34" charset="0"/>
                <a:cs typeface="Arial" panose="020B0604020202020204" pitchFamily="34" charset="0"/>
              </a:rPr>
              <a:t> SCRM.</a:t>
            </a:r>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r>
              <a:rPr lang="en-US" sz="4700" dirty="0">
                <a:solidFill>
                  <a:srgbClr val="FFFFFF"/>
                </a:solidFill>
                <a:latin typeface="Arial" panose="020B0604020202020204" pitchFamily="34" charset="0"/>
                <a:cs typeface="Arial" panose="020B0604020202020204" pitchFamily="34" charset="0"/>
              </a:rPr>
              <a:t>6. </a:t>
            </a:r>
            <a:r>
              <a:rPr lang="en-US" sz="4700" dirty="0" err="1">
                <a:solidFill>
                  <a:srgbClr val="FFFFFF"/>
                </a:solidFill>
                <a:latin typeface="Arial" panose="020B0604020202020204" pitchFamily="34" charset="0"/>
                <a:cs typeface="Arial" panose="020B0604020202020204" pitchFamily="34" charset="0"/>
              </a:rPr>
              <a:t>Clim</a:t>
            </a:r>
            <a:r>
              <a:rPr lang="ro-RO" sz="4700" dirty="0">
                <a:solidFill>
                  <a:srgbClr val="FFFFFF"/>
                </a:solidFill>
                <a:latin typeface="Arial" panose="020B0604020202020204" pitchFamily="34" charset="0"/>
                <a:cs typeface="Arial" panose="020B0604020202020204" pitchFamily="34" charset="0"/>
              </a:rPr>
              <a:t>ă</a:t>
            </a:r>
            <a:r>
              <a:rPr lang="en-US" sz="4700" dirty="0">
                <a:solidFill>
                  <a:srgbClr val="FFFFFF"/>
                </a:solidFill>
                <a:latin typeface="Arial" panose="020B0604020202020204" pitchFamily="34" charset="0"/>
                <a:cs typeface="Arial" panose="020B0604020202020204" pitchFamily="34" charset="0"/>
              </a:rPr>
              <a:t> </a:t>
            </a:r>
            <a:r>
              <a:rPr lang="en-US" sz="4700" dirty="0" err="1">
                <a:solidFill>
                  <a:srgbClr val="FFFFFF"/>
                </a:solidFill>
                <a:latin typeface="Arial" panose="020B0604020202020204" pitchFamily="34" charset="0"/>
                <a:cs typeface="Arial" panose="020B0604020202020204" pitchFamily="34" charset="0"/>
              </a:rPr>
              <a:t>și</a:t>
            </a:r>
            <a:r>
              <a:rPr lang="en-US" sz="4700" dirty="0">
                <a:solidFill>
                  <a:srgbClr val="FFFFFF"/>
                </a:solidFill>
                <a:latin typeface="Arial" panose="020B0604020202020204" pitchFamily="34" charset="0"/>
                <a:cs typeface="Arial" panose="020B0604020202020204" pitchFamily="34" charset="0"/>
              </a:rPr>
              <a:t> </a:t>
            </a:r>
            <a:r>
              <a:rPr lang="en-US" sz="4700" dirty="0" err="1">
                <a:solidFill>
                  <a:srgbClr val="FFFFFF"/>
                </a:solidFill>
                <a:latin typeface="Arial" panose="020B0604020202020204" pitchFamily="34" charset="0"/>
                <a:cs typeface="Arial" panose="020B0604020202020204" pitchFamily="34" charset="0"/>
              </a:rPr>
              <a:t>Mediu</a:t>
            </a:r>
            <a:endParaRPr lang="en-US" sz="4700" dirty="0">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72143" y="2347414"/>
            <a:ext cx="8686800" cy="4205786"/>
          </a:xfrm>
        </p:spPr>
        <p:txBody>
          <a:bodyPr>
            <a:normAutofit/>
          </a:bodyPr>
          <a:lstStyle/>
          <a:p>
            <a:pPr marL="0" indent="0" algn="just">
              <a:lnSpc>
                <a:spcPct val="90000"/>
              </a:lnSpc>
              <a:buNone/>
            </a:pP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2024, SCRM a </a:t>
            </a:r>
            <a:r>
              <a:rPr lang="en-US" sz="2000" dirty="0" err="1">
                <a:latin typeface="Arial" panose="020B0604020202020204" pitchFamily="34" charset="0"/>
                <a:cs typeface="Arial" panose="020B0604020202020204" pitchFamily="34" charset="0"/>
              </a:rPr>
              <a:t>promovat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inițiative</a:t>
            </a:r>
            <a:r>
              <a:rPr lang="en-US" sz="2000" dirty="0">
                <a:latin typeface="Arial" panose="020B0604020202020204" pitchFamily="34" charset="0"/>
                <a:cs typeface="Arial" panose="020B0604020202020204" pitchFamily="34" charset="0"/>
              </a:rPr>
              <a:t> de </a:t>
            </a:r>
            <a:r>
              <a:rPr lang="en-US" sz="2000" b="1" dirty="0" err="1">
                <a:latin typeface="Arial" panose="020B0604020202020204" pitchFamily="34" charset="0"/>
                <a:cs typeface="Arial" panose="020B0604020202020204" pitchFamily="34" charset="0"/>
              </a:rPr>
              <a:t>protecție</a:t>
            </a:r>
            <a:r>
              <a:rPr lang="en-US" sz="2000" b="1" dirty="0">
                <a:latin typeface="Arial" panose="020B0604020202020204" pitchFamily="34" charset="0"/>
                <a:cs typeface="Arial" panose="020B0604020202020204" pitchFamily="34" charset="0"/>
              </a:rPr>
              <a:t> a </a:t>
            </a:r>
            <a:r>
              <a:rPr lang="en-US" sz="2000" b="1" dirty="0" err="1">
                <a:latin typeface="Arial" panose="020B0604020202020204" pitchFamily="34" charset="0"/>
                <a:cs typeface="Arial" panose="020B0604020202020204" pitchFamily="34" charset="0"/>
              </a:rPr>
              <a:t>mediului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conștientizare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ecologică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încurajând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implicarea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activă</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voluntarilor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comunităților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acțiuni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adaptare</a:t>
            </a:r>
            <a:r>
              <a:rPr lang="en-US" sz="2000" dirty="0">
                <a:latin typeface="Arial" panose="020B0604020202020204" pitchFamily="34" charset="0"/>
                <a:cs typeface="Arial" panose="020B0604020202020204" pitchFamily="34" charset="0"/>
              </a:rPr>
              <a:t> la </a:t>
            </a:r>
            <a:r>
              <a:rPr lang="en-US" sz="2000" dirty="0" err="1">
                <a:latin typeface="Arial" panose="020B0604020202020204" pitchFamily="34" charset="0"/>
                <a:cs typeface="Arial" panose="020B0604020202020204" pitchFamily="34" charset="0"/>
              </a:rPr>
              <a:t>schimbările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climatice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Activitățile</a:t>
            </a:r>
            <a:r>
              <a:rPr lang="en-US" sz="2000" dirty="0">
                <a:latin typeface="Arial" panose="020B0604020202020204" pitchFamily="34" charset="0"/>
                <a:cs typeface="Arial" panose="020B0604020202020204" pitchFamily="34" charset="0"/>
              </a:rPr>
              <a:t> au </a:t>
            </a:r>
            <a:r>
              <a:rPr lang="en-US" sz="2000" dirty="0" err="1">
                <a:latin typeface="Arial" panose="020B0604020202020204" pitchFamily="34" charset="0"/>
                <a:cs typeface="Arial" panose="020B0604020202020204" pitchFamily="34" charset="0"/>
              </a:rPr>
              <a:t>inclus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campanii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împădurire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reducerea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deșeurilor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educație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ecologică</a:t>
            </a:r>
            <a:r>
              <a:rPr lang="en-US" sz="2000" dirty="0">
                <a:latin typeface="Arial" panose="020B0604020202020204" pitchFamily="34" charset="0"/>
                <a:cs typeface="Arial" panose="020B0604020202020204" pitchFamily="34" charset="0"/>
              </a:rPr>
              <a:t>, integrate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programele</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reducere</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riscurilor</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dezastru</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0" indent="0" algn="just">
              <a:lnSpc>
                <a:spcPct val="90000"/>
              </a:lnSpc>
              <a:buNone/>
            </a:pPr>
            <a:endParaRPr lang="en-US" sz="2000" dirty="0">
              <a:latin typeface="Arial" panose="020B0604020202020204" pitchFamily="34" charset="0"/>
              <a:cs typeface="Arial" panose="020B0604020202020204" pitchFamily="34" charset="0"/>
            </a:endParaRPr>
          </a:p>
          <a:p>
            <a:pPr marL="0" indent="0" algn="just">
              <a:lnSpc>
                <a:spcPct val="90000"/>
              </a:lnSpc>
              <a:buNone/>
            </a:pPr>
            <a:r>
              <a:rPr lang="en-US" sz="2000" dirty="0" err="1">
                <a:latin typeface="Arial" panose="020B0604020202020204" pitchFamily="34" charset="0"/>
                <a:cs typeface="Arial" panose="020B0604020202020204" pitchFamily="34" charset="0"/>
              </a:rPr>
              <a:t>Printre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momentele-cheie</a:t>
            </a:r>
            <a:r>
              <a:rPr lang="en-US" sz="2000" dirty="0">
                <a:latin typeface="Arial" panose="020B0604020202020204" pitchFamily="34" charset="0"/>
                <a:cs typeface="Arial" panose="020B0604020202020204" pitchFamily="34" charset="0"/>
              </a:rPr>
              <a:t> s-au </a:t>
            </a:r>
            <a:r>
              <a:rPr lang="en-US" sz="2000" dirty="0" err="1">
                <a:latin typeface="Arial" panose="020B0604020202020204" pitchFamily="34" charset="0"/>
                <a:cs typeface="Arial" panose="020B0604020202020204" pitchFamily="34" charset="0"/>
              </a:rPr>
              <a:t>numărat</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2000" dirty="0" err="1">
                <a:latin typeface="Arial" panose="020B0604020202020204" pitchFamily="34" charset="0"/>
                <a:cs typeface="Arial" panose="020B0604020202020204" pitchFamily="34" charset="0"/>
              </a:rPr>
              <a:t>Participarea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Filialei</a:t>
            </a:r>
            <a:r>
              <a:rPr lang="en-US" sz="2000" dirty="0">
                <a:latin typeface="Arial" panose="020B0604020202020204" pitchFamily="34" charset="0"/>
                <a:cs typeface="Arial" panose="020B0604020202020204" pitchFamily="34" charset="0"/>
              </a:rPr>
              <a:t> Chișinău la </a:t>
            </a:r>
            <a:r>
              <a:rPr lang="en-US" sz="2000" b="1" dirty="0">
                <a:latin typeface="Arial" panose="020B0604020202020204" pitchFamily="34" charset="0"/>
                <a:cs typeface="Arial" panose="020B0604020202020204" pitchFamily="34" charset="0"/>
              </a:rPr>
              <a:t>„</a:t>
            </a:r>
            <a:r>
              <a:rPr lang="en-US" sz="2000" b="1" dirty="0" err="1">
                <a:latin typeface="Arial" panose="020B0604020202020204" pitchFamily="34" charset="0"/>
                <a:cs typeface="Arial" panose="020B0604020202020204" pitchFamily="34" charset="0"/>
              </a:rPr>
              <a:t>Ziua</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Faptelor</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Bune</a:t>
            </a:r>
            <a:r>
              <a:rPr lang="en-US" sz="2000" b="1" dirty="0">
                <a:latin typeface="Arial" panose="020B0604020202020204" pitchFamily="34" charset="0"/>
                <a:cs typeface="Arial" panose="020B0604020202020204" pitchFamily="34" charset="0"/>
              </a:rPr>
              <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aprilie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activități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protecție</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mediului</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2000" dirty="0" err="1">
                <a:latin typeface="Arial" panose="020B0604020202020204" pitchFamily="34" charset="0"/>
                <a:cs typeface="Arial" panose="020B0604020202020204" pitchFamily="34" charset="0"/>
              </a:rPr>
              <a:t>Implicarea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Filialei</a:t>
            </a:r>
            <a:r>
              <a:rPr lang="en-US" sz="2000" dirty="0">
                <a:latin typeface="Arial" panose="020B0604020202020204" pitchFamily="34" charset="0"/>
                <a:cs typeface="Arial" panose="020B0604020202020204" pitchFamily="34" charset="0"/>
              </a:rPr>
              <a:t> Soroca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Campania </a:t>
            </a:r>
            <a:r>
              <a:rPr lang="en-US" sz="2000" b="1" dirty="0" err="1">
                <a:latin typeface="Arial" panose="020B0604020202020204" pitchFamily="34" charset="0"/>
                <a:cs typeface="Arial" panose="020B0604020202020204" pitchFamily="34" charset="0"/>
              </a:rPr>
              <a:t>Națională</a:t>
            </a:r>
            <a:r>
              <a:rPr lang="en-US" sz="2000" b="1" dirty="0">
                <a:latin typeface="Arial" panose="020B0604020202020204" pitchFamily="34" charset="0"/>
                <a:cs typeface="Arial" panose="020B0604020202020204" pitchFamily="34" charset="0"/>
              </a:rPr>
              <a:t> de </a:t>
            </a:r>
            <a:r>
              <a:rPr lang="en-US" sz="2000" b="1" dirty="0" err="1">
                <a:latin typeface="Arial" panose="020B0604020202020204" pitchFamily="34" charset="0"/>
                <a:cs typeface="Arial" panose="020B0604020202020204" pitchFamily="34" charset="0"/>
              </a:rPr>
              <a:t>Împădurire</a:t>
            </a:r>
            <a:r>
              <a:rPr lang="en-US" sz="2000" dirty="0">
                <a:latin typeface="Arial" panose="020B0604020202020204" pitchFamily="34" charset="0"/>
                <a:cs typeface="Arial" panose="020B0604020202020204" pitchFamily="34" charset="0"/>
              </a:rPr>
              <a:t> (16 </a:t>
            </a:r>
            <a:r>
              <a:rPr lang="en-US" sz="2000" dirty="0" err="1">
                <a:latin typeface="Arial" panose="020B0604020202020204" pitchFamily="34" charset="0"/>
                <a:cs typeface="Arial" panose="020B0604020202020204" pitchFamily="34" charset="0"/>
              </a:rPr>
              <a:t>noiembrie</a:t>
            </a:r>
            <a:r>
              <a:rPr lang="en-US" sz="2000" dirty="0">
                <a:latin typeface="Arial" panose="020B0604020202020204" pitchFamily="34" charset="0"/>
                <a:cs typeface="Arial" panose="020B0604020202020204" pitchFamily="34" charset="0"/>
              </a:rPr>
              <a:t>), cu </a:t>
            </a:r>
            <a:r>
              <a:rPr lang="en-US" sz="2000" dirty="0" err="1">
                <a:latin typeface="Arial" panose="020B0604020202020204" pitchFamily="34" charset="0"/>
                <a:cs typeface="Arial" panose="020B0604020202020204" pitchFamily="34" charset="0"/>
              </a:rPr>
              <a:t>plantări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arbori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satul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Racovăț</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0" indent="0" algn="just">
              <a:lnSpc>
                <a:spcPct val="90000"/>
              </a:lnSpc>
              <a:buNone/>
            </a:pPr>
            <a:r>
              <a:rPr lang="en-US" sz="2000" dirty="0" err="1">
                <a:latin typeface="Arial" panose="020B0604020202020204" pitchFamily="34" charset="0"/>
                <a:cs typeface="Arial" panose="020B0604020202020204" pitchFamily="34" charset="0"/>
              </a:rPr>
              <a:t>Aceste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acțiuni</a:t>
            </a:r>
            <a:r>
              <a:rPr lang="en-US" sz="2000" dirty="0">
                <a:latin typeface="Arial" panose="020B0604020202020204" pitchFamily="34" charset="0"/>
                <a:cs typeface="Arial" panose="020B0604020202020204" pitchFamily="34" charset="0"/>
              </a:rPr>
              <a:t> au </a:t>
            </a:r>
            <a:r>
              <a:rPr lang="en-US" sz="2000" dirty="0" err="1">
                <a:latin typeface="Arial" panose="020B0604020202020204" pitchFamily="34" charset="0"/>
                <a:cs typeface="Arial" panose="020B0604020202020204" pitchFamily="34" charset="0"/>
              </a:rPr>
              <a:t>reflectat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angajamentul</a:t>
            </a:r>
            <a:r>
              <a:rPr lang="en-US" sz="2000" dirty="0">
                <a:latin typeface="Arial" panose="020B0604020202020204" pitchFamily="34" charset="0"/>
                <a:cs typeface="Arial" panose="020B0604020202020204" pitchFamily="34" charset="0"/>
              </a:rPr>
              <a:t> SCRM </a:t>
            </a:r>
            <a:r>
              <a:rPr lang="en-US" sz="2000" dirty="0" err="1">
                <a:latin typeface="Arial" panose="020B0604020202020204" pitchFamily="34" charset="0"/>
                <a:cs typeface="Arial" panose="020B0604020202020204" pitchFamily="34" charset="0"/>
              </a:rPr>
              <a:t>față</a:t>
            </a:r>
            <a:r>
              <a:rPr lang="en-US" sz="2000" dirty="0">
                <a:latin typeface="Arial" panose="020B0604020202020204" pitchFamily="34" charset="0"/>
                <a:cs typeface="Arial" panose="020B0604020202020204" pitchFamily="34" charset="0"/>
              </a:rPr>
              <a:t> de un </a:t>
            </a:r>
            <a:r>
              <a:rPr lang="en-US" sz="2000" dirty="0" err="1">
                <a:latin typeface="Arial" panose="020B0604020202020204" pitchFamily="34" charset="0"/>
                <a:cs typeface="Arial" panose="020B0604020202020204" pitchFamily="34" charset="0"/>
              </a:rPr>
              <a:t>mediu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verde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sănătos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rezilient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pentru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comunitățile</a:t>
            </a:r>
            <a:r>
              <a:rPr lang="en-US" sz="2000" dirty="0">
                <a:latin typeface="Arial" panose="020B0604020202020204" pitchFamily="34" charset="0"/>
                <a:cs typeface="Arial" panose="020B0604020202020204" pitchFamily="34" charset="0"/>
              </a:rPr>
              <a:t> din Moldova.</a:t>
            </a:r>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r>
              <a:rPr lang="en-US" sz="3110">
                <a:solidFill>
                  <a:srgbClr val="FFFFFF"/>
                </a:solidFill>
                <a:latin typeface="Arial" panose="020B0604020202020204" pitchFamily="34" charset="0"/>
                <a:cs typeface="Arial" panose="020B0604020202020204" pitchFamily="34" charset="0"/>
              </a:rPr>
              <a:t>7. Pregătire și Răspuns la Dezastre</a:t>
            </a:r>
            <a:endParaRPr lang="en-US" sz="3110">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3380" y="2586990"/>
            <a:ext cx="8510905" cy="3590290"/>
          </a:xfrm>
        </p:spPr>
        <p:txBody>
          <a:bodyPr>
            <a:normAutofit lnSpcReduction="10000"/>
          </a:bodyPr>
          <a:lstStyle/>
          <a:p>
            <a:pPr marL="0" indent="0" algn="just">
              <a:lnSpc>
                <a:spcPct val="90000"/>
              </a:lnSpc>
              <a:buNone/>
            </a:pP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2024, SCRM a </a:t>
            </a:r>
            <a:r>
              <a:rPr lang="en-US" sz="1800" dirty="0" err="1">
                <a:latin typeface="Arial" panose="020B0604020202020204" pitchFamily="34" charset="0"/>
                <a:cs typeface="Arial" panose="020B0604020202020204" pitchFamily="34" charset="0"/>
              </a:rPr>
              <a:t>implementat</a:t>
            </a:r>
            <a:r>
              <a:rPr lang="en-US" sz="1800" dirty="0">
                <a:latin typeface="Arial" panose="020B0604020202020204" pitchFamily="34" charset="0"/>
                <a:cs typeface="Arial" panose="020B0604020202020204" pitchFamily="34" charset="0"/>
              </a:rPr>
              <a:t> un set </a:t>
            </a:r>
            <a:r>
              <a:rPr lang="en-US" sz="1800" dirty="0" err="1">
                <a:latin typeface="Arial" panose="020B0604020202020204" pitchFamily="34" charset="0"/>
                <a:cs typeface="Arial" panose="020B0604020202020204" pitchFamily="34" charset="0"/>
              </a:rPr>
              <a:t>extins</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acțiuni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consolidarea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rezilienței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comunităților</a:t>
            </a:r>
            <a:r>
              <a:rPr lang="en-US" sz="1800" dirty="0">
                <a:latin typeface="Arial" panose="020B0604020202020204" pitchFamily="34" charset="0"/>
                <a:cs typeface="Arial" panose="020B0604020202020204" pitchFamily="34" charset="0"/>
              </a:rPr>
              <a:t> la </a:t>
            </a:r>
            <a:r>
              <a:rPr lang="en-US" sz="1800" dirty="0" err="1">
                <a:latin typeface="Arial" panose="020B0604020202020204" pitchFamily="34" charset="0"/>
                <a:cs typeface="Arial" panose="020B0604020202020204" pitchFamily="34" charset="0"/>
              </a:rPr>
              <a:t>dezastre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schimbări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climatice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Acestea</a:t>
            </a:r>
            <a:r>
              <a:rPr lang="en-US" sz="1800" dirty="0">
                <a:latin typeface="Arial" panose="020B0604020202020204" pitchFamily="34" charset="0"/>
                <a:cs typeface="Arial" panose="020B0604020202020204" pitchFamily="34" charset="0"/>
              </a:rPr>
              <a:t> au </a:t>
            </a:r>
            <a:r>
              <a:rPr lang="en-US" sz="1800" dirty="0" err="1">
                <a:latin typeface="Arial" panose="020B0604020202020204" pitchFamily="34" charset="0"/>
                <a:cs typeface="Arial" panose="020B0604020202020204" pitchFamily="34" charset="0"/>
              </a:rPr>
              <a:t>inclus</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instruiri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exerciții</a:t>
            </a:r>
            <a:r>
              <a:rPr lang="en-US" sz="1800" dirty="0">
                <a:latin typeface="Arial" panose="020B0604020202020204" pitchFamily="34" charset="0"/>
                <a:cs typeface="Arial" panose="020B0604020202020204" pitchFamily="34" charset="0"/>
              </a:rPr>
              <a:t> practice, </a:t>
            </a:r>
            <a:r>
              <a:rPr lang="en-US" sz="1800" dirty="0" err="1">
                <a:latin typeface="Arial" panose="020B0604020202020204" pitchFamily="34" charset="0"/>
                <a:cs typeface="Arial" panose="020B0604020202020204" pitchFamily="34" charset="0"/>
              </a:rPr>
              <a:t>campanii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conștientizare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intervenții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directe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consolidarea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logistică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instituțională</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marL="0" indent="0" algn="just">
              <a:lnSpc>
                <a:spcPct val="90000"/>
              </a:lnSpc>
              <a:buNone/>
            </a:pPr>
            <a:endParaRPr lang="en-US" sz="1800" dirty="0">
              <a:latin typeface="Arial" panose="020B0604020202020204" pitchFamily="34" charset="0"/>
              <a:cs typeface="Arial" panose="020B0604020202020204" pitchFamily="34" charset="0"/>
            </a:endParaRPr>
          </a:p>
          <a:p>
            <a:pPr algn="just">
              <a:lnSpc>
                <a:spcPct val="90000"/>
              </a:lnSpc>
            </a:pPr>
            <a:r>
              <a:rPr lang="en-US" sz="1800" b="1" dirty="0" err="1">
                <a:latin typeface="Arial" panose="020B0604020202020204" pitchFamily="34" charset="0"/>
                <a:cs typeface="Arial" panose="020B0604020202020204" pitchFamily="34" charset="0"/>
              </a:rPr>
              <a:t>Reducerea</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riscurilor</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și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instruiri</a:t>
            </a:r>
            <a:r>
              <a:rPr lang="en-US" sz="1800" b="1" dirty="0">
                <a:latin typeface="Arial" panose="020B0604020202020204" pitchFamily="34" charset="0"/>
                <a:cs typeface="Arial" panose="020B0604020202020204" pitchFamily="34" charset="0"/>
              </a:rPr>
              <a:t>:</a:t>
            </a:r>
            <a:r>
              <a:rPr lang="en-US" altLang="en-US" sz="1800" b="1" dirty="0">
                <a:latin typeface="Arial" panose="020B0604020202020204" pitchFamily="34" charset="0"/>
                <a:cs typeface="Arial" panose="020B0604020202020204" pitchFamily="34" charset="0"/>
              </a:rPr>
              <a:t> </a:t>
            </a:r>
            <a:r>
              <a:rPr lang="en-US" altLang="en-US" sz="1800" dirty="0">
                <a:latin typeface="Arial" panose="020B0604020202020204" pitchFamily="34" charset="0"/>
                <a:cs typeface="Arial" panose="020B0604020202020204" pitchFamily="34" charset="0"/>
              </a:rPr>
              <a:t>s</a:t>
            </a:r>
            <a:r>
              <a:rPr lang="en-US" sz="1800" dirty="0">
                <a:latin typeface="Arial" panose="020B0604020202020204" pitchFamily="34" charset="0"/>
                <a:cs typeface="Arial" panose="020B0604020202020204" pitchFamily="34" charset="0"/>
              </a:rPr>
              <a:t>-au </a:t>
            </a:r>
            <a:r>
              <a:rPr lang="en-US" sz="1800" dirty="0" err="1">
                <a:latin typeface="Arial" panose="020B0604020202020204" pitchFamily="34" charset="0"/>
                <a:cs typeface="Arial" panose="020B0604020202020204" pitchFamily="34" charset="0"/>
              </a:rPr>
              <a:t>desfășurat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exerciții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protecție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civilă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Criuleni, </a:t>
            </a:r>
            <a:r>
              <a:rPr lang="en-US" sz="1800" dirty="0" err="1">
                <a:latin typeface="Arial" panose="020B0604020202020204" pitchFamily="34" charset="0"/>
                <a:cs typeface="Arial" panose="020B0604020202020204" pitchFamily="34" charset="0"/>
              </a:rPr>
              <a:t>Glodeni</a:t>
            </a:r>
            <a:r>
              <a:rPr lang="en-US" sz="1800" dirty="0">
                <a:latin typeface="Arial" panose="020B0604020202020204" pitchFamily="34" charset="0"/>
                <a:cs typeface="Arial" panose="020B0604020202020204" pitchFamily="34" charset="0"/>
              </a:rPr>
              <a:t>, Soroca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Ialoveni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iar</a:t>
            </a:r>
            <a:r>
              <a:rPr lang="en-US" sz="1800" dirty="0">
                <a:latin typeface="Arial" panose="020B0604020202020204" pitchFamily="34" charset="0"/>
                <a:cs typeface="Arial" panose="020B0604020202020204" pitchFamily="34" charset="0"/>
              </a:rPr>
              <a:t> SCRM a co-</a:t>
            </a:r>
            <a:r>
              <a:rPr lang="en-US" sz="1800" dirty="0" err="1">
                <a:latin typeface="Arial" panose="020B0604020202020204" pitchFamily="34" charset="0"/>
                <a:cs typeface="Arial" panose="020B0604020202020204" pitchFamily="34" charset="0"/>
              </a:rPr>
              <a:t>prezidat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Grupul</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Lucru</a:t>
            </a:r>
            <a:r>
              <a:rPr lang="en-US" sz="1800" dirty="0">
                <a:latin typeface="Arial" panose="020B0604020202020204" pitchFamily="34" charset="0"/>
                <a:cs typeface="Arial" panose="020B0604020202020204" pitchFamily="34" charset="0"/>
              </a:rPr>
              <a:t> RRD cu ACTED. </a:t>
            </a:r>
            <a:r>
              <a:rPr lang="en-US" sz="1800" dirty="0" err="1">
                <a:latin typeface="Arial" panose="020B0604020202020204" pitchFamily="34" charset="0"/>
                <a:cs typeface="Arial" panose="020B0604020202020204" pitchFamily="34" charset="0"/>
              </a:rPr>
              <a:t>Participarea</a:t>
            </a:r>
            <a:r>
              <a:rPr lang="en-US" sz="1800" dirty="0">
                <a:latin typeface="Arial" panose="020B0604020202020204" pitchFamily="34" charset="0"/>
                <a:cs typeface="Arial" panose="020B0604020202020204" pitchFamily="34" charset="0"/>
              </a:rPr>
              <a:t> la </a:t>
            </a:r>
            <a:r>
              <a:rPr lang="en-US" sz="1800" dirty="0" err="1">
                <a:latin typeface="Arial" panose="020B0604020202020204" pitchFamily="34" charset="0"/>
                <a:cs typeface="Arial" panose="020B0604020202020204" pitchFamily="34" charset="0"/>
              </a:rPr>
              <a:t>exercițiul</a:t>
            </a:r>
            <a:r>
              <a:rPr lang="en-US" sz="1800" dirty="0">
                <a:latin typeface="Arial" panose="020B0604020202020204" pitchFamily="34" charset="0"/>
                <a:cs typeface="Arial" panose="020B0604020202020204" pitchFamily="34" charset="0"/>
              </a:rPr>
              <a:t> regional PPRD East 3 a </a:t>
            </a:r>
            <a:r>
              <a:rPr lang="en-US" sz="1800" dirty="0" err="1">
                <a:latin typeface="Arial" panose="020B0604020202020204" pitchFamily="34" charset="0"/>
                <a:cs typeface="Arial" panose="020B0604020202020204" pitchFamily="34" charset="0"/>
              </a:rPr>
              <a:t>întărit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cooperarea</a:t>
            </a:r>
            <a:r>
              <a:rPr lang="en-US" sz="1800" dirty="0">
                <a:latin typeface="Arial" panose="020B0604020202020204" pitchFamily="34" charset="0"/>
                <a:cs typeface="Arial" panose="020B0604020202020204" pitchFamily="34" charset="0"/>
              </a:rPr>
              <a:t> cu IGSU.</a:t>
            </a:r>
            <a:endParaRPr lang="en-US" sz="1800" dirty="0">
              <a:latin typeface="Arial" panose="020B0604020202020204" pitchFamily="34" charset="0"/>
              <a:cs typeface="Arial" panose="020B0604020202020204" pitchFamily="34" charset="0"/>
            </a:endParaRPr>
          </a:p>
          <a:p>
            <a:pPr marL="0" indent="0" algn="just">
              <a:lnSpc>
                <a:spcPct val="90000"/>
              </a:lnSpc>
              <a:buNone/>
            </a:pPr>
            <a:endParaRPr lang="en-US" sz="1800" dirty="0">
              <a:latin typeface="Arial" panose="020B0604020202020204" pitchFamily="34" charset="0"/>
              <a:cs typeface="Arial" panose="020B0604020202020204" pitchFamily="34" charset="0"/>
            </a:endParaRPr>
          </a:p>
          <a:p>
            <a:pPr algn="just">
              <a:lnSpc>
                <a:spcPct val="90000"/>
              </a:lnSpc>
            </a:pPr>
            <a:r>
              <a:rPr lang="en-US" sz="1800" b="1" dirty="0" err="1">
                <a:latin typeface="Arial" panose="020B0604020202020204" pitchFamily="34" charset="0"/>
                <a:cs typeface="Arial" panose="020B0604020202020204" pitchFamily="34" charset="0"/>
              </a:rPr>
              <a:t>Campanii</a:t>
            </a:r>
            <a:r>
              <a:rPr lang="en-US" sz="1800" b="1" dirty="0">
                <a:latin typeface="Arial" panose="020B0604020202020204" pitchFamily="34" charset="0"/>
                <a:cs typeface="Arial" panose="020B0604020202020204" pitchFamily="34" charset="0"/>
              </a:rPr>
              <a:t> de </a:t>
            </a:r>
            <a:r>
              <a:rPr lang="en-US" sz="1800" b="1" dirty="0" err="1">
                <a:latin typeface="Arial" panose="020B0604020202020204" pitchFamily="34" charset="0"/>
                <a:cs typeface="Arial" panose="020B0604020202020204" pitchFamily="34" charset="0"/>
              </a:rPr>
              <a:t>siguranță</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publică</a:t>
            </a:r>
            <a:r>
              <a:rPr lang="en-US" sz="1800" b="1" dirty="0">
                <a:latin typeface="Arial" panose="020B0604020202020204" pitchFamily="34" charset="0"/>
                <a:cs typeface="Arial" panose="020B0604020202020204" pitchFamily="34" charset="0"/>
              </a:rPr>
              <a:t>:</a:t>
            </a:r>
            <a:r>
              <a:rPr lang="en-US" altLang="en-US" sz="1800" b="1" dirty="0">
                <a:latin typeface="Arial" panose="020B0604020202020204" pitchFamily="34" charset="0"/>
                <a:cs typeface="Arial" panose="020B0604020202020204" pitchFamily="34" charset="0"/>
              </a:rPr>
              <a:t> </a:t>
            </a:r>
            <a:r>
              <a:rPr lang="en-US" altLang="en-US" sz="1800" dirty="0">
                <a:latin typeface="Arial" panose="020B0604020202020204" pitchFamily="34" charset="0"/>
                <a:cs typeface="Arial" panose="020B0604020202020204" pitchFamily="34" charset="0"/>
              </a:rPr>
              <a:t>î</a:t>
            </a:r>
            <a:r>
              <a:rPr lang="en-US" sz="1800" dirty="0" err="1">
                <a:latin typeface="Arial" panose="020B0604020202020204" pitchFamily="34" charset="0"/>
                <a:cs typeface="Arial" panose="020B0604020202020204" pitchFamily="34" charset="0"/>
              </a:rPr>
              <a:t>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colaborare</a:t>
            </a:r>
            <a:r>
              <a:rPr lang="en-US" sz="1800" dirty="0">
                <a:latin typeface="Arial" panose="020B0604020202020204" pitchFamily="34" charset="0"/>
                <a:cs typeface="Arial" panose="020B0604020202020204" pitchFamily="34" charset="0"/>
              </a:rPr>
              <a:t> cu IGSU, SCRM a </a:t>
            </a:r>
            <a:r>
              <a:rPr lang="en-US" sz="1800" dirty="0" err="1">
                <a:latin typeface="Arial" panose="020B0604020202020204" pitchFamily="34" charset="0"/>
                <a:cs typeface="Arial" panose="020B0604020202020204" pitchFamily="34" charset="0"/>
              </a:rPr>
              <a:t>organizat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campanii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împotriva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caniculei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înecului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atingând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peste</a:t>
            </a:r>
            <a:r>
              <a:rPr lang="en-US" sz="1800" dirty="0">
                <a:latin typeface="Arial" panose="020B0604020202020204" pitchFamily="34" charset="0"/>
                <a:cs typeface="Arial" panose="020B0604020202020204" pitchFamily="34" charset="0"/>
              </a:rPr>
              <a:t> 2.600 </a:t>
            </a:r>
            <a:r>
              <a:rPr lang="en-US" sz="1800" dirty="0" err="1">
                <a:latin typeface="Arial" panose="020B0604020202020204" pitchFamily="34" charset="0"/>
                <a:cs typeface="Arial" panose="020B0604020202020204" pitchFamily="34" charset="0"/>
              </a:rPr>
              <a:t>persoane</a:t>
            </a:r>
            <a:r>
              <a:rPr lang="en-US" sz="1800" dirty="0">
                <a:latin typeface="Arial" panose="020B0604020202020204" pitchFamily="34" charset="0"/>
                <a:cs typeface="Arial" panose="020B0604020202020204" pitchFamily="34" charset="0"/>
              </a:rPr>
              <a:t>. Au </a:t>
            </a:r>
            <a:r>
              <a:rPr lang="en-US" sz="1800" dirty="0" err="1">
                <a:latin typeface="Arial" panose="020B0604020202020204" pitchFamily="34" charset="0"/>
                <a:cs typeface="Arial" panose="020B0604020202020204" pitchFamily="34" charset="0"/>
              </a:rPr>
              <a:t>fost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distribuite</a:t>
            </a:r>
            <a:r>
              <a:rPr lang="en-US" sz="1800" dirty="0">
                <a:latin typeface="Arial" panose="020B0604020202020204" pitchFamily="34" charset="0"/>
                <a:cs typeface="Arial" panose="020B0604020202020204" pitchFamily="34" charset="0"/>
              </a:rPr>
              <a:t> 4.000 de </a:t>
            </a:r>
            <a:r>
              <a:rPr lang="en-US" sz="1800" dirty="0" err="1">
                <a:latin typeface="Arial" panose="020B0604020202020204" pitchFamily="34" charset="0"/>
                <a:cs typeface="Arial" panose="020B0604020202020204" pitchFamily="34" charset="0"/>
              </a:rPr>
              <a:t>sticle</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apă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organizate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sesiuni</a:t>
            </a:r>
            <a:r>
              <a:rPr lang="en-US" sz="1800" dirty="0">
                <a:latin typeface="Arial" panose="020B0604020202020204" pitchFamily="34" charset="0"/>
                <a:cs typeface="Arial" panose="020B0604020202020204" pitchFamily="34" charset="0"/>
              </a:rPr>
              <a:t> de prim </a:t>
            </a:r>
            <a:r>
              <a:rPr lang="en-US" sz="1800" dirty="0" err="1">
                <a:latin typeface="Arial" panose="020B0604020202020204" pitchFamily="34" charset="0"/>
                <a:cs typeface="Arial" panose="020B0604020202020204" pitchFamily="34" charset="0"/>
              </a:rPr>
              <a:t>ajutor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educație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prevenirea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insolației</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131820" y="351790"/>
            <a:ext cx="4728845" cy="5784850"/>
          </a:xfrm>
          <a:prstGeom prst="rect">
            <a:avLst/>
          </a:prstGeom>
          <a:noFill/>
        </p:spPr>
        <p:txBody>
          <a:bodyPr wrap="square" rtlCol="0">
            <a:spAutoFit/>
          </a:bodyPr>
          <a:lstStyle/>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Introducere                                       </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Cadru de intervenție</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alt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Drept Internațional Umanitar</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Sănătate și Bunăstare</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Migrațiune și Strămutare</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Incluziunea socială</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Climat și Mediu</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Pregătire și Răspuns la Dezastre</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Prot</a:t>
            </a: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ecție, Gen și Incluziune</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CEA- Responsabilitatea Comunitară</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Tineret și Voluntariat</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Persoane asistate</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Impact comunitar</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Surse de finanțare</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Lecții învățate</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Provocări majore</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Bune practici</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Inovație organizațională</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514350" marR="0" lvl="0" indent="-514350" algn="l" defTabSz="457200" rtl="0" eaLnBrk="1" fontAlgn="auto" latinLnBrk="0" hangingPunct="1">
              <a:lnSpc>
                <a:spcPct val="90000"/>
              </a:lnSpc>
              <a:spcBef>
                <a:spcPct val="20000"/>
              </a:spcBef>
              <a:spcAft>
                <a:spcPts val="0"/>
              </a:spcAft>
              <a:buClrTx/>
              <a:buSzTx/>
              <a:buFont typeface="+mj-lt"/>
              <a:buAutoNum type="arabicPeriod"/>
              <a:defRPr/>
            </a:pPr>
            <a:r>
              <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Concluzii</a:t>
            </a: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R="0" lvl="0" algn="l" defTabSz="457200" rtl="0" eaLnBrk="1" fontAlgn="auto" latinLnBrk="0" hangingPunct="1">
              <a:lnSpc>
                <a:spcPct val="90000"/>
              </a:lnSpc>
              <a:spcBef>
                <a:spcPct val="20000"/>
              </a:spcBef>
              <a:spcAft>
                <a:spcPts val="0"/>
              </a:spcAft>
              <a:buClrTx/>
              <a:buSzTx/>
              <a:defRPr/>
            </a:pPr>
            <a:endParaRPr kumimoji="0" lang="en-US" sz="17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 name="TextBox 3"/>
          <p:cNvSpPr txBox="1"/>
          <p:nvPr/>
        </p:nvSpPr>
        <p:spPr>
          <a:xfrm>
            <a:off x="708660" y="2944166"/>
            <a:ext cx="2251710" cy="768350"/>
          </a:xfrm>
          <a:prstGeom prst="rect">
            <a:avLst/>
          </a:prstGeom>
          <a:noFill/>
        </p:spPr>
        <p:txBody>
          <a:bodyPr wrap="square" rtlCol="0">
            <a:spAutoFit/>
          </a:bodyPr>
          <a:lstStyle/>
          <a:p>
            <a:r>
              <a:rPr lang="en-US" sz="4400" dirty="0" err="1">
                <a:latin typeface="Arial" panose="020B0604020202020204" pitchFamily="34" charset="0"/>
                <a:cs typeface="Arial" panose="020B0604020202020204" pitchFamily="34" charset="0"/>
              </a:rPr>
              <a:t>Cuprins</a:t>
            </a:r>
            <a:endParaRPr lang="en-US" sz="4400" dirty="0">
              <a:latin typeface="Arial" panose="020B0604020202020204" pitchFamily="34" charset="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2540" y="-30861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1459230"/>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320"/>
            <a:ext cx="7886700" cy="986155"/>
          </a:xfrm>
        </p:spPr>
        <p:txBody>
          <a:bodyPr>
            <a:normAutofit/>
          </a:bodyPr>
          <a:lstStyle/>
          <a:p>
            <a:r>
              <a:rPr lang="en-US" sz="3555">
                <a:solidFill>
                  <a:srgbClr val="FFFFFF"/>
                </a:solidFill>
                <a:latin typeface="Arial" panose="020B0604020202020204" pitchFamily="34" charset="0"/>
                <a:cs typeface="Arial" panose="020B0604020202020204" pitchFamily="34" charset="0"/>
              </a:rPr>
              <a:t>Pregătire și Răspuns la Dezastre</a:t>
            </a:r>
            <a:endParaRPr lang="en-US" sz="3555">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5745" y="1434465"/>
            <a:ext cx="8277860" cy="4817745"/>
          </a:xfrm>
        </p:spPr>
        <p:txBody>
          <a:bodyPr>
            <a:noAutofit/>
          </a:bodyPr>
          <a:lstStyle/>
          <a:p>
            <a:pPr algn="just">
              <a:lnSpc>
                <a:spcPct val="90000"/>
              </a:lnSpc>
            </a:pPr>
            <a:endParaRPr lang="en-US" sz="1600" b="1" dirty="0" err="1">
              <a:latin typeface="Arial" panose="020B0604020202020204" pitchFamily="34" charset="0"/>
              <a:cs typeface="Arial" panose="020B0604020202020204" pitchFamily="34" charset="0"/>
            </a:endParaRPr>
          </a:p>
          <a:p>
            <a:pPr algn="just">
              <a:lnSpc>
                <a:spcPct val="90000"/>
              </a:lnSpc>
            </a:pPr>
            <a:r>
              <a:rPr lang="en-US" sz="1700" b="1" dirty="0" err="1">
                <a:latin typeface="Arial" panose="020B0604020202020204" pitchFamily="34" charset="0"/>
                <a:cs typeface="Arial" panose="020B0604020202020204" pitchFamily="34" charset="0"/>
              </a:rPr>
              <a:t>Răspuns</a:t>
            </a:r>
            <a:r>
              <a:rPr lang="en-US" sz="1700" b="1" dirty="0">
                <a:latin typeface="Arial" panose="020B0604020202020204" pitchFamily="34" charset="0"/>
                <a:cs typeface="Arial" panose="020B0604020202020204" pitchFamily="34" charset="0"/>
              </a:rPr>
              <a:t> </a:t>
            </a:r>
            <a:r>
              <a:rPr lang="en-US" sz="1700" b="1" dirty="0" err="1">
                <a:latin typeface="Arial" panose="020B0604020202020204" pitchFamily="34" charset="0"/>
                <a:cs typeface="Arial" panose="020B0604020202020204" pitchFamily="34" charset="0"/>
              </a:rPr>
              <a:t>în</a:t>
            </a:r>
            <a:r>
              <a:rPr lang="en-US" sz="1700" b="1" dirty="0">
                <a:latin typeface="Arial" panose="020B0604020202020204" pitchFamily="34" charset="0"/>
                <a:cs typeface="Arial" panose="020B0604020202020204" pitchFamily="34" charset="0"/>
              </a:rPr>
              <a:t> </a:t>
            </a:r>
            <a:r>
              <a:rPr lang="en-US" sz="1700" b="1" dirty="0" err="1">
                <a:latin typeface="Arial" panose="020B0604020202020204" pitchFamily="34" charset="0"/>
                <a:cs typeface="Arial" panose="020B0604020202020204" pitchFamily="34" charset="0"/>
              </a:rPr>
              <a:t>caz</a:t>
            </a:r>
            <a:r>
              <a:rPr lang="en-US" sz="1700" b="1" dirty="0">
                <a:latin typeface="Arial" panose="020B0604020202020204" pitchFamily="34" charset="0"/>
                <a:cs typeface="Arial" panose="020B0604020202020204" pitchFamily="34" charset="0"/>
              </a:rPr>
              <a:t> de </a:t>
            </a:r>
            <a:r>
              <a:rPr lang="en-US" sz="1700" b="1" dirty="0" err="1">
                <a:latin typeface="Arial" panose="020B0604020202020204" pitchFamily="34" charset="0"/>
                <a:cs typeface="Arial" panose="020B0604020202020204" pitchFamily="34" charset="0"/>
              </a:rPr>
              <a:t>caniculă</a:t>
            </a:r>
            <a:r>
              <a:rPr lang="en-US" sz="1700" b="1" dirty="0">
                <a:latin typeface="Arial" panose="020B0604020202020204" pitchFamily="34" charset="0"/>
                <a:cs typeface="Arial" panose="020B0604020202020204" pitchFamily="34" charset="0"/>
              </a:rPr>
              <a:t>:</a:t>
            </a:r>
            <a:r>
              <a:rPr lang="en-US" altLang="en-US" sz="1700" b="1"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Filialele</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Călărași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Edineț</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Basarabeasca</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Fălești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și</a:t>
            </a:r>
            <a:r>
              <a:rPr lang="en-US" sz="1700" dirty="0">
                <a:latin typeface="Arial" panose="020B0604020202020204" pitchFamily="34" charset="0"/>
                <a:cs typeface="Arial" panose="020B0604020202020204" pitchFamily="34" charset="0"/>
              </a:rPr>
              <a:t> Soroca au </a:t>
            </a:r>
            <a:r>
              <a:rPr lang="en-US" sz="1700" dirty="0" err="1">
                <a:latin typeface="Arial" panose="020B0604020202020204" pitchFamily="34" charset="0"/>
                <a:cs typeface="Arial" panose="020B0604020202020204" pitchFamily="34" charset="0"/>
              </a:rPr>
              <a:t>organizat</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puncte</a:t>
            </a:r>
            <a:r>
              <a:rPr lang="en-US" sz="1700" dirty="0">
                <a:latin typeface="Arial" panose="020B0604020202020204" pitchFamily="34" charset="0"/>
                <a:cs typeface="Arial" panose="020B0604020202020204" pitchFamily="34" charset="0"/>
              </a:rPr>
              <a:t> de </a:t>
            </a:r>
            <a:r>
              <a:rPr lang="en-US" sz="1700" dirty="0" err="1">
                <a:latin typeface="Arial" panose="020B0604020202020204" pitchFamily="34" charset="0"/>
                <a:cs typeface="Arial" panose="020B0604020202020204" pitchFamily="34" charset="0"/>
              </a:rPr>
              <a:t>hidratare</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și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acțiuni</a:t>
            </a:r>
            <a:r>
              <a:rPr lang="en-US" sz="1700" dirty="0">
                <a:latin typeface="Arial" panose="020B0604020202020204" pitchFamily="34" charset="0"/>
                <a:cs typeface="Arial" panose="020B0604020202020204" pitchFamily="34" charset="0"/>
              </a:rPr>
              <a:t> educative, </a:t>
            </a:r>
            <a:r>
              <a:rPr lang="en-US" sz="1700" dirty="0" err="1">
                <a:latin typeface="Arial" panose="020B0604020202020204" pitchFamily="34" charset="0"/>
                <a:cs typeface="Arial" panose="020B0604020202020204" pitchFamily="34" charset="0"/>
              </a:rPr>
              <a:t>asistând</a:t>
            </a:r>
            <a:r>
              <a:rPr lang="en-US" sz="1700" dirty="0">
                <a:latin typeface="Arial" panose="020B0604020202020204" pitchFamily="34" charset="0"/>
                <a:cs typeface="Arial" panose="020B0604020202020204" pitchFamily="34" charset="0"/>
              </a:rPr>
              <a:t> mii de </a:t>
            </a:r>
            <a:r>
              <a:rPr lang="en-US" sz="1700" dirty="0" err="1">
                <a:latin typeface="Arial" panose="020B0604020202020204" pitchFamily="34" charset="0"/>
                <a:cs typeface="Arial" panose="020B0604020202020204" pitchFamily="34" charset="0"/>
              </a:rPr>
              <a:t>persoane</a:t>
            </a:r>
            <a:r>
              <a:rPr lang="en-US" sz="1700" dirty="0">
                <a:latin typeface="Arial" panose="020B0604020202020204" pitchFamily="34" charset="0"/>
                <a:cs typeface="Arial" panose="020B0604020202020204" pitchFamily="34" charset="0"/>
              </a:rPr>
              <a:t> la </a:t>
            </a:r>
            <a:r>
              <a:rPr lang="en-US" sz="1700" dirty="0" err="1">
                <a:latin typeface="Arial" panose="020B0604020202020204" pitchFamily="34" charset="0"/>
                <a:cs typeface="Arial" panose="020B0604020202020204" pitchFamily="34" charset="0"/>
              </a:rPr>
              <a:t>evenimente</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comunitare</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și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în</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spații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publice</a:t>
            </a:r>
            <a:r>
              <a:rPr lang="en-US" sz="1700" dirty="0">
                <a:latin typeface="Arial" panose="020B0604020202020204" pitchFamily="34" charset="0"/>
                <a:cs typeface="Arial" panose="020B0604020202020204" pitchFamily="34" charset="0"/>
              </a:rPr>
              <a:t>.</a:t>
            </a:r>
            <a:endParaRPr lang="en-US" sz="1700" dirty="0">
              <a:latin typeface="Arial" panose="020B0604020202020204" pitchFamily="34" charset="0"/>
              <a:cs typeface="Arial" panose="020B0604020202020204" pitchFamily="34" charset="0"/>
            </a:endParaRPr>
          </a:p>
          <a:p>
            <a:pPr algn="just">
              <a:lnSpc>
                <a:spcPct val="90000"/>
              </a:lnSpc>
            </a:pPr>
            <a:r>
              <a:rPr lang="en-US" sz="1700" b="1" dirty="0" err="1">
                <a:latin typeface="Arial" panose="020B0604020202020204" pitchFamily="34" charset="0"/>
                <a:cs typeface="Arial" panose="020B0604020202020204" pitchFamily="34" charset="0"/>
              </a:rPr>
              <a:t>Prevenirea</a:t>
            </a:r>
            <a:r>
              <a:rPr lang="en-US" sz="1700" b="1" dirty="0">
                <a:latin typeface="Arial" panose="020B0604020202020204" pitchFamily="34" charset="0"/>
                <a:cs typeface="Arial" panose="020B0604020202020204" pitchFamily="34" charset="0"/>
              </a:rPr>
              <a:t> </a:t>
            </a:r>
            <a:r>
              <a:rPr lang="en-US" sz="1700" b="1" dirty="0" err="1">
                <a:latin typeface="Arial" panose="020B0604020202020204" pitchFamily="34" charset="0"/>
                <a:cs typeface="Arial" panose="020B0604020202020204" pitchFamily="34" charset="0"/>
              </a:rPr>
              <a:t>înecului</a:t>
            </a:r>
            <a:r>
              <a:rPr lang="en-US" sz="1700" b="1" dirty="0">
                <a:latin typeface="Arial" panose="020B0604020202020204" pitchFamily="34" charset="0"/>
                <a:cs typeface="Arial" panose="020B0604020202020204" pitchFamily="34" charset="0"/>
              </a:rPr>
              <a:t>:</a:t>
            </a:r>
            <a:r>
              <a:rPr lang="en-US" altLang="en-US" sz="1700" b="1" dirty="0">
                <a:latin typeface="Arial" panose="020B0604020202020204" pitchFamily="34" charset="0"/>
                <a:cs typeface="Arial" panose="020B0604020202020204" pitchFamily="34" charset="0"/>
              </a:rPr>
              <a:t> </a:t>
            </a:r>
            <a:r>
              <a:rPr lang="en-US" altLang="en-US" sz="1700" dirty="0">
                <a:latin typeface="Arial" panose="020B0604020202020204" pitchFamily="34" charset="0"/>
                <a:cs typeface="Arial" panose="020B0604020202020204" pitchFamily="34" charset="0"/>
              </a:rPr>
              <a:t>c</a:t>
            </a:r>
            <a:r>
              <a:rPr lang="en-US" sz="1700" dirty="0" err="1">
                <a:latin typeface="Arial" panose="020B0604020202020204" pitchFamily="34" charset="0"/>
                <a:cs typeface="Arial" panose="020B0604020202020204" pitchFamily="34" charset="0"/>
              </a:rPr>
              <a:t>ampanii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desfășurate</a:t>
            </a:r>
            <a:r>
              <a:rPr lang="en-US" sz="1700" dirty="0">
                <a:latin typeface="Arial" panose="020B0604020202020204" pitchFamily="34" charset="0"/>
                <a:cs typeface="Arial" panose="020B0604020202020204" pitchFamily="34" charset="0"/>
              </a:rPr>
              <a:t> de </a:t>
            </a:r>
            <a:r>
              <a:rPr lang="en-US" sz="1700" dirty="0" err="1">
                <a:latin typeface="Arial" panose="020B0604020202020204" pitchFamily="34" charset="0"/>
                <a:cs typeface="Arial" panose="020B0604020202020204" pitchFamily="34" charset="0"/>
              </a:rPr>
              <a:t>filialele</a:t>
            </a:r>
            <a:r>
              <a:rPr lang="en-US" sz="1700" dirty="0">
                <a:latin typeface="Arial" panose="020B0604020202020204" pitchFamily="34" charset="0"/>
                <a:cs typeface="Arial" panose="020B0604020202020204" pitchFamily="34" charset="0"/>
              </a:rPr>
              <a:t> Soroca </a:t>
            </a:r>
            <a:r>
              <a:rPr lang="en-US" sz="1700" dirty="0" err="1">
                <a:latin typeface="Arial" panose="020B0604020202020204" pitchFamily="34" charset="0"/>
                <a:cs typeface="Arial" panose="020B0604020202020204" pitchFamily="34" charset="0"/>
              </a:rPr>
              <a:t>și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Edineț</a:t>
            </a:r>
            <a:r>
              <a:rPr lang="en-US" sz="1700" dirty="0">
                <a:latin typeface="Arial" panose="020B0604020202020204" pitchFamily="34" charset="0"/>
                <a:cs typeface="Arial" panose="020B0604020202020204" pitchFamily="34" charset="0"/>
              </a:rPr>
              <a:t> au </a:t>
            </a:r>
            <a:r>
              <a:rPr lang="en-US" sz="1700" dirty="0" err="1">
                <a:latin typeface="Arial" panose="020B0604020202020204" pitchFamily="34" charset="0"/>
                <a:cs typeface="Arial" panose="020B0604020202020204" pitchFamily="34" charset="0"/>
              </a:rPr>
              <a:t>ajuns</a:t>
            </a:r>
            <a:r>
              <a:rPr lang="en-US" sz="1700" dirty="0">
                <a:latin typeface="Arial" panose="020B0604020202020204" pitchFamily="34" charset="0"/>
                <a:cs typeface="Arial" panose="020B0604020202020204" pitchFamily="34" charset="0"/>
              </a:rPr>
              <a:t> la </a:t>
            </a:r>
            <a:r>
              <a:rPr lang="en-US" sz="1700" dirty="0" err="1">
                <a:latin typeface="Arial" panose="020B0604020202020204" pitchFamily="34" charset="0"/>
                <a:cs typeface="Arial" panose="020B0604020202020204" pitchFamily="34" charset="0"/>
              </a:rPr>
              <a:t>peste</a:t>
            </a:r>
            <a:r>
              <a:rPr lang="en-US" sz="1700" dirty="0">
                <a:latin typeface="Arial" panose="020B0604020202020204" pitchFamily="34" charset="0"/>
                <a:cs typeface="Arial" panose="020B0604020202020204" pitchFamily="34" charset="0"/>
              </a:rPr>
              <a:t> 400 de </a:t>
            </a:r>
            <a:r>
              <a:rPr lang="en-US" sz="1700" dirty="0" err="1">
                <a:latin typeface="Arial" panose="020B0604020202020204" pitchFamily="34" charset="0"/>
                <a:cs typeface="Arial" panose="020B0604020202020204" pitchFamily="34" charset="0"/>
              </a:rPr>
              <a:t>persoane</a:t>
            </a:r>
            <a:r>
              <a:rPr lang="en-US" sz="1700" dirty="0">
                <a:latin typeface="Arial" panose="020B0604020202020204" pitchFamily="34" charset="0"/>
                <a:cs typeface="Arial" panose="020B0604020202020204" pitchFamily="34" charset="0"/>
              </a:rPr>
              <a:t>, cu </a:t>
            </a:r>
            <a:r>
              <a:rPr lang="en-US" sz="1700" dirty="0" err="1">
                <a:latin typeface="Arial" panose="020B0604020202020204" pitchFamily="34" charset="0"/>
                <a:cs typeface="Arial" panose="020B0604020202020204" pitchFamily="34" charset="0"/>
              </a:rPr>
              <a:t>sesiuni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despre</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înot</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sigur</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și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intervenție</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în</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caz</a:t>
            </a:r>
            <a:r>
              <a:rPr lang="en-US" sz="1700" dirty="0">
                <a:latin typeface="Arial" panose="020B0604020202020204" pitchFamily="34" charset="0"/>
                <a:cs typeface="Arial" panose="020B0604020202020204" pitchFamily="34" charset="0"/>
              </a:rPr>
              <a:t> de </a:t>
            </a:r>
            <a:r>
              <a:rPr lang="en-US" sz="1700" dirty="0" err="1">
                <a:latin typeface="Arial" panose="020B0604020202020204" pitchFamily="34" charset="0"/>
                <a:cs typeface="Arial" panose="020B0604020202020204" pitchFamily="34" charset="0"/>
              </a:rPr>
              <a:t>urgență</a:t>
            </a:r>
            <a:r>
              <a:rPr lang="en-US" sz="1700" dirty="0">
                <a:latin typeface="Arial" panose="020B0604020202020204" pitchFamily="34" charset="0"/>
                <a:cs typeface="Arial" panose="020B0604020202020204" pitchFamily="34" charset="0"/>
              </a:rPr>
              <a:t>.</a:t>
            </a:r>
            <a:endParaRPr lang="en-US" sz="1700" dirty="0">
              <a:latin typeface="Arial" panose="020B0604020202020204" pitchFamily="34" charset="0"/>
              <a:cs typeface="Arial" panose="020B0604020202020204" pitchFamily="34" charset="0"/>
            </a:endParaRPr>
          </a:p>
          <a:p>
            <a:pPr algn="just">
              <a:lnSpc>
                <a:spcPct val="90000"/>
              </a:lnSpc>
            </a:pPr>
            <a:r>
              <a:rPr lang="en-US" sz="1700" b="1" dirty="0" err="1">
                <a:latin typeface="Arial" panose="020B0604020202020204" pitchFamily="34" charset="0"/>
                <a:cs typeface="Arial" panose="020B0604020202020204" pitchFamily="34" charset="0"/>
              </a:rPr>
              <a:t>Extinderea</a:t>
            </a:r>
            <a:r>
              <a:rPr lang="en-US" sz="1700" b="1" dirty="0">
                <a:latin typeface="Arial" panose="020B0604020202020204" pitchFamily="34" charset="0"/>
                <a:cs typeface="Arial" panose="020B0604020202020204" pitchFamily="34" charset="0"/>
              </a:rPr>
              <a:t> </a:t>
            </a:r>
            <a:r>
              <a:rPr lang="en-US" sz="1700" b="1" dirty="0" err="1">
                <a:latin typeface="Arial" panose="020B0604020202020204" pitchFamily="34" charset="0"/>
                <a:cs typeface="Arial" panose="020B0604020202020204" pitchFamily="34" charset="0"/>
              </a:rPr>
              <a:t>echipelor</a:t>
            </a:r>
            <a:r>
              <a:rPr lang="en-US" sz="1700" b="1" dirty="0">
                <a:latin typeface="Arial" panose="020B0604020202020204" pitchFamily="34" charset="0"/>
                <a:cs typeface="Arial" panose="020B0604020202020204" pitchFamily="34" charset="0"/>
              </a:rPr>
              <a:t> EMVT:</a:t>
            </a:r>
            <a:r>
              <a:rPr lang="en-US" altLang="en-US" sz="1700" b="1" dirty="0">
                <a:latin typeface="Arial" panose="020B0604020202020204" pitchFamily="34" charset="0"/>
                <a:cs typeface="Arial" panose="020B0604020202020204" pitchFamily="34" charset="0"/>
              </a:rPr>
              <a:t> </a:t>
            </a:r>
            <a:r>
              <a:rPr lang="en-US" altLang="en-US" sz="1700" dirty="0">
                <a:latin typeface="Arial" panose="020B0604020202020204" pitchFamily="34" charset="0"/>
                <a:cs typeface="Arial" panose="020B0604020202020204" pitchFamily="34" charset="0"/>
              </a:rPr>
              <a:t>n</a:t>
            </a:r>
            <a:r>
              <a:rPr lang="en-US" sz="1700" dirty="0">
                <a:latin typeface="Arial" panose="020B0604020202020204" pitchFamily="34" charset="0"/>
                <a:cs typeface="Arial" panose="020B0604020202020204" pitchFamily="34" charset="0"/>
              </a:rPr>
              <a:t>oi </a:t>
            </a:r>
            <a:r>
              <a:rPr lang="en-US" sz="1700" dirty="0" err="1">
                <a:latin typeface="Arial" panose="020B0604020202020204" pitchFamily="34" charset="0"/>
                <a:cs typeface="Arial" panose="020B0604020202020204" pitchFamily="34" charset="0"/>
              </a:rPr>
              <a:t>voluntari</a:t>
            </a:r>
            <a:r>
              <a:rPr lang="en-US" sz="1700" dirty="0">
                <a:latin typeface="Arial" panose="020B0604020202020204" pitchFamily="34" charset="0"/>
                <a:cs typeface="Arial" panose="020B0604020202020204" pitchFamily="34" charset="0"/>
              </a:rPr>
              <a:t> au </a:t>
            </a:r>
            <a:r>
              <a:rPr lang="en-US" sz="1700" dirty="0" err="1">
                <a:latin typeface="Arial" panose="020B0604020202020204" pitchFamily="34" charset="0"/>
                <a:cs typeface="Arial" panose="020B0604020202020204" pitchFamily="34" charset="0"/>
              </a:rPr>
              <a:t>fost</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recrutați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și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instruiți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în</a:t>
            </a:r>
            <a:r>
              <a:rPr lang="en-US" sz="1700" dirty="0">
                <a:latin typeface="Arial" panose="020B0604020202020204" pitchFamily="34" charset="0"/>
                <a:cs typeface="Arial" panose="020B0604020202020204" pitchFamily="34" charset="0"/>
              </a:rPr>
              <a:t> Chișinău </a:t>
            </a:r>
            <a:r>
              <a:rPr lang="en-US" sz="1700" dirty="0" err="1">
                <a:latin typeface="Arial" panose="020B0604020202020204" pitchFamily="34" charset="0"/>
                <a:cs typeface="Arial" panose="020B0604020202020204" pitchFamily="34" charset="0"/>
              </a:rPr>
              <a:t>și</a:t>
            </a:r>
            <a:r>
              <a:rPr lang="en-US" sz="1700" dirty="0">
                <a:latin typeface="Arial" panose="020B0604020202020204" pitchFamily="34" charset="0"/>
                <a:cs typeface="Arial" panose="020B0604020202020204" pitchFamily="34" charset="0"/>
              </a:rPr>
              <a:t> Comrat, </a:t>
            </a:r>
            <a:r>
              <a:rPr lang="en-US" sz="1700" dirty="0" err="1">
                <a:latin typeface="Arial" panose="020B0604020202020204" pitchFamily="34" charset="0"/>
                <a:cs typeface="Arial" panose="020B0604020202020204" pitchFamily="34" charset="0"/>
              </a:rPr>
              <a:t>iar</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mobilitatea</a:t>
            </a:r>
            <a:r>
              <a:rPr lang="en-US" sz="1700" dirty="0">
                <a:latin typeface="Arial" panose="020B0604020202020204" pitchFamily="34" charset="0"/>
                <a:cs typeface="Arial" panose="020B0604020202020204" pitchFamily="34" charset="0"/>
              </a:rPr>
              <a:t> a </a:t>
            </a:r>
            <a:r>
              <a:rPr lang="en-US" sz="1700" dirty="0" err="1">
                <a:latin typeface="Arial" panose="020B0604020202020204" pitchFamily="34" charset="0"/>
                <a:cs typeface="Arial" panose="020B0604020202020204" pitchFamily="34" charset="0"/>
              </a:rPr>
              <a:t>fost</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îmbunătățită</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prin</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achiziția</a:t>
            </a:r>
            <a:r>
              <a:rPr lang="en-US" sz="1700" dirty="0">
                <a:latin typeface="Arial" panose="020B0604020202020204" pitchFamily="34" charset="0"/>
                <a:cs typeface="Arial" panose="020B0604020202020204" pitchFamily="34" charset="0"/>
              </a:rPr>
              <a:t> a 6 </a:t>
            </a:r>
            <a:r>
              <a:rPr lang="en-US" sz="1700" dirty="0" err="1">
                <a:latin typeface="Arial" panose="020B0604020202020204" pitchFamily="34" charset="0"/>
                <a:cs typeface="Arial" panose="020B0604020202020204" pitchFamily="34" charset="0"/>
              </a:rPr>
              <a:t>vehicule</a:t>
            </a:r>
            <a:r>
              <a:rPr lang="en-US" sz="1700" dirty="0">
                <a:latin typeface="Arial" panose="020B0604020202020204" pitchFamily="34" charset="0"/>
                <a:cs typeface="Arial" panose="020B0604020202020204" pitchFamily="34" charset="0"/>
              </a:rPr>
              <a:t>.</a:t>
            </a:r>
            <a:endParaRPr lang="en-US" sz="1700" dirty="0">
              <a:latin typeface="Arial" panose="020B0604020202020204" pitchFamily="34" charset="0"/>
              <a:cs typeface="Arial" panose="020B0604020202020204" pitchFamily="34" charset="0"/>
            </a:endParaRPr>
          </a:p>
          <a:p>
            <a:pPr algn="just">
              <a:lnSpc>
                <a:spcPct val="90000"/>
              </a:lnSpc>
            </a:pPr>
            <a:r>
              <a:rPr lang="en-US" sz="1700" b="1" dirty="0" err="1">
                <a:latin typeface="Arial" panose="020B0604020202020204" pitchFamily="34" charset="0"/>
                <a:cs typeface="Arial" panose="020B0604020202020204" pitchFamily="34" charset="0"/>
              </a:rPr>
              <a:t>Recunoaștere</a:t>
            </a:r>
            <a:r>
              <a:rPr lang="en-US" sz="1700" b="1" dirty="0">
                <a:latin typeface="Arial" panose="020B0604020202020204" pitchFamily="34" charset="0"/>
                <a:cs typeface="Arial" panose="020B0604020202020204" pitchFamily="34" charset="0"/>
              </a:rPr>
              <a:t> </a:t>
            </a:r>
            <a:r>
              <a:rPr lang="en-US" sz="1700" b="1" dirty="0" err="1">
                <a:latin typeface="Arial" panose="020B0604020202020204" pitchFamily="34" charset="0"/>
                <a:cs typeface="Arial" panose="020B0604020202020204" pitchFamily="34" charset="0"/>
              </a:rPr>
              <a:t>instituțională</a:t>
            </a:r>
            <a:r>
              <a:rPr lang="en-US" sz="1700" b="1" dirty="0">
                <a:latin typeface="Arial" panose="020B0604020202020204" pitchFamily="34" charset="0"/>
                <a:cs typeface="Arial" panose="020B0604020202020204" pitchFamily="34" charset="0"/>
              </a:rPr>
              <a:t>:</a:t>
            </a:r>
            <a:r>
              <a:rPr lang="en-US" altLang="en-US" sz="1700" b="1" dirty="0">
                <a:latin typeface="Arial" panose="020B0604020202020204" pitchFamily="34" charset="0"/>
                <a:cs typeface="Arial" panose="020B0604020202020204" pitchFamily="34" charset="0"/>
              </a:rPr>
              <a:t> </a:t>
            </a:r>
            <a:r>
              <a:rPr lang="en-US" sz="1700" dirty="0">
                <a:latin typeface="Arial" panose="020B0604020202020204" pitchFamily="34" charset="0"/>
                <a:cs typeface="Arial" panose="020B0604020202020204" pitchFamily="34" charset="0"/>
              </a:rPr>
              <a:t>SCRM a </a:t>
            </a:r>
            <a:r>
              <a:rPr lang="en-US" sz="1700" dirty="0" err="1">
                <a:latin typeface="Arial" panose="020B0604020202020204" pitchFamily="34" charset="0"/>
                <a:cs typeface="Arial" panose="020B0604020202020204" pitchFamily="34" charset="0"/>
              </a:rPr>
              <a:t>fost</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inclusă</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oficial</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în</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Strategia</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Națională</a:t>
            </a:r>
            <a:r>
              <a:rPr lang="en-US" sz="1700" dirty="0">
                <a:latin typeface="Arial" panose="020B0604020202020204" pitchFamily="34" charset="0"/>
                <a:cs typeface="Arial" panose="020B0604020202020204" pitchFamily="34" charset="0"/>
              </a:rPr>
              <a:t> RRD de </a:t>
            </a:r>
            <a:r>
              <a:rPr lang="en-US" sz="1700" dirty="0" err="1">
                <a:latin typeface="Arial" panose="020B0604020202020204" pitchFamily="34" charset="0"/>
                <a:cs typeface="Arial" panose="020B0604020202020204" pitchFamily="34" charset="0"/>
              </a:rPr>
              <a:t>către</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Ministerul</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Mediului</a:t>
            </a:r>
            <a:r>
              <a:rPr lang="en-US" sz="1700" dirty="0">
                <a:latin typeface="Arial" panose="020B0604020202020204" pitchFamily="34" charset="0"/>
                <a:cs typeface="Arial" panose="020B0604020202020204" pitchFamily="34" charset="0"/>
              </a:rPr>
              <a:t> – o </a:t>
            </a:r>
            <a:r>
              <a:rPr lang="en-US" sz="1700" dirty="0" err="1">
                <a:latin typeface="Arial" panose="020B0604020202020204" pitchFamily="34" charset="0"/>
                <a:cs typeface="Arial" panose="020B0604020202020204" pitchFamily="34" charset="0"/>
              </a:rPr>
              <a:t>validare</a:t>
            </a:r>
            <a:r>
              <a:rPr lang="en-US" sz="1700" dirty="0">
                <a:latin typeface="Arial" panose="020B0604020202020204" pitchFamily="34" charset="0"/>
                <a:cs typeface="Arial" panose="020B0604020202020204" pitchFamily="34" charset="0"/>
              </a:rPr>
              <a:t> a </a:t>
            </a:r>
            <a:r>
              <a:rPr lang="en-US" sz="1700" dirty="0" err="1">
                <a:latin typeface="Arial" panose="020B0604020202020204" pitchFamily="34" charset="0"/>
                <a:cs typeface="Arial" panose="020B0604020202020204" pitchFamily="34" charset="0"/>
              </a:rPr>
              <a:t>rolului</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său</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în</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gestionarea</a:t>
            </a:r>
            <a:r>
              <a:rPr lang="en-US" sz="1700" dirty="0">
                <a:latin typeface="Arial" panose="020B0604020202020204" pitchFamily="34" charset="0"/>
                <a:cs typeface="Arial" panose="020B0604020202020204" pitchFamily="34" charset="0"/>
              </a:rPr>
              <a:t> </a:t>
            </a:r>
            <a:r>
              <a:rPr lang="en-US" sz="1700" dirty="0" err="1">
                <a:latin typeface="Arial" panose="020B0604020202020204" pitchFamily="34" charset="0"/>
                <a:cs typeface="Arial" panose="020B0604020202020204" pitchFamily="34" charset="0"/>
              </a:rPr>
              <a:t>dezastrelor</a:t>
            </a:r>
            <a:r>
              <a:rPr lang="en-US" sz="1700" dirty="0">
                <a:latin typeface="Arial" panose="020B0604020202020204" pitchFamily="34" charset="0"/>
                <a:cs typeface="Arial" panose="020B0604020202020204" pitchFamily="34" charset="0"/>
              </a:rPr>
              <a:t>.</a:t>
            </a:r>
            <a:endParaRPr lang="en-US" sz="1700" dirty="0">
              <a:latin typeface="Arial" panose="020B0604020202020204" pitchFamily="34" charset="0"/>
              <a:cs typeface="Arial" panose="020B0604020202020204" pitchFamily="34" charset="0"/>
            </a:endParaRPr>
          </a:p>
          <a:p>
            <a:pPr algn="just"/>
            <a:r>
              <a:rPr lang="en-US" sz="1700" b="1" dirty="0" err="1">
                <a:latin typeface="Arial" panose="020B0604020202020204" pitchFamily="34" charset="0"/>
                <a:cs typeface="Arial" panose="020B0604020202020204" pitchFamily="34" charset="0"/>
                <a:sym typeface="+mn-ea"/>
              </a:rPr>
              <a:t>Instruire</a:t>
            </a:r>
            <a:r>
              <a:rPr lang="en-US" sz="1700" b="1" dirty="0">
                <a:latin typeface="Arial" panose="020B0604020202020204" pitchFamily="34" charset="0"/>
                <a:cs typeface="Arial" panose="020B0604020202020204" pitchFamily="34" charset="0"/>
                <a:sym typeface="+mn-ea"/>
              </a:rPr>
              <a:t> DREF:</a:t>
            </a:r>
            <a:r>
              <a:rPr lang="en-US" altLang="en-US" sz="1700" b="1" dirty="0">
                <a:latin typeface="Arial" panose="020B0604020202020204" pitchFamily="34" charset="0"/>
                <a:cs typeface="Arial" panose="020B0604020202020204" pitchFamily="34" charset="0"/>
                <a:sym typeface="+mn-ea"/>
              </a:rPr>
              <a:t> </a:t>
            </a:r>
            <a:r>
              <a:rPr lang="en-US" sz="1700" dirty="0">
                <a:latin typeface="Arial" panose="020B0604020202020204" pitchFamily="34" charset="0"/>
                <a:cs typeface="Arial" panose="020B0604020202020204" pitchFamily="34" charset="0"/>
                <a:sym typeface="+mn-ea"/>
              </a:rPr>
              <a:t>15 </a:t>
            </a:r>
            <a:r>
              <a:rPr lang="en-US" sz="1700" dirty="0" err="1">
                <a:latin typeface="Arial" panose="020B0604020202020204" pitchFamily="34" charset="0"/>
                <a:cs typeface="Arial" panose="020B0604020202020204" pitchFamily="34" charset="0"/>
                <a:sym typeface="+mn-ea"/>
              </a:rPr>
              <a:t>angajați</a:t>
            </a:r>
            <a:r>
              <a:rPr lang="en-US" sz="1700" dirty="0">
                <a:latin typeface="Arial" panose="020B0604020202020204" pitchFamily="34" charset="0"/>
                <a:cs typeface="Arial" panose="020B0604020202020204" pitchFamily="34" charset="0"/>
                <a:sym typeface="+mn-ea"/>
              </a:rPr>
              <a:t> </a:t>
            </a:r>
            <a:r>
              <a:rPr lang="en-US" sz="1700" dirty="0" err="1">
                <a:latin typeface="Arial" panose="020B0604020202020204" pitchFamily="34" charset="0"/>
                <a:cs typeface="Arial" panose="020B0604020202020204" pitchFamily="34" charset="0"/>
                <a:sym typeface="+mn-ea"/>
              </a:rPr>
              <a:t>și</a:t>
            </a:r>
            <a:r>
              <a:rPr lang="en-US" sz="1700" dirty="0">
                <a:latin typeface="Arial" panose="020B0604020202020204" pitchFamily="34" charset="0"/>
                <a:cs typeface="Arial" panose="020B0604020202020204" pitchFamily="34" charset="0"/>
                <a:sym typeface="+mn-ea"/>
              </a:rPr>
              <a:t> </a:t>
            </a:r>
            <a:r>
              <a:rPr lang="en-US" sz="1700" dirty="0" err="1">
                <a:latin typeface="Arial" panose="020B0604020202020204" pitchFamily="34" charset="0"/>
                <a:cs typeface="Arial" panose="020B0604020202020204" pitchFamily="34" charset="0"/>
                <a:sym typeface="+mn-ea"/>
              </a:rPr>
              <a:t>voluntari</a:t>
            </a:r>
            <a:r>
              <a:rPr lang="en-US" sz="1700" dirty="0">
                <a:latin typeface="Arial" panose="020B0604020202020204" pitchFamily="34" charset="0"/>
                <a:cs typeface="Arial" panose="020B0604020202020204" pitchFamily="34" charset="0"/>
                <a:sym typeface="+mn-ea"/>
              </a:rPr>
              <a:t> au </a:t>
            </a:r>
            <a:r>
              <a:rPr lang="en-US" sz="1700" dirty="0" err="1">
                <a:latin typeface="Arial" panose="020B0604020202020204" pitchFamily="34" charset="0"/>
                <a:cs typeface="Arial" panose="020B0604020202020204" pitchFamily="34" charset="0"/>
                <a:sym typeface="+mn-ea"/>
              </a:rPr>
              <a:t>fost</a:t>
            </a:r>
            <a:r>
              <a:rPr lang="en-US" sz="1700" dirty="0">
                <a:latin typeface="Arial" panose="020B0604020202020204" pitchFamily="34" charset="0"/>
                <a:cs typeface="Arial" panose="020B0604020202020204" pitchFamily="34" charset="0"/>
                <a:sym typeface="+mn-ea"/>
              </a:rPr>
              <a:t> </a:t>
            </a:r>
            <a:r>
              <a:rPr lang="en-US" sz="1700" dirty="0" err="1">
                <a:latin typeface="Arial" panose="020B0604020202020204" pitchFamily="34" charset="0"/>
                <a:cs typeface="Arial" panose="020B0604020202020204" pitchFamily="34" charset="0"/>
                <a:sym typeface="+mn-ea"/>
              </a:rPr>
              <a:t>instruiți</a:t>
            </a:r>
            <a:r>
              <a:rPr lang="en-US" sz="1700" dirty="0">
                <a:latin typeface="Arial" panose="020B0604020202020204" pitchFamily="34" charset="0"/>
                <a:cs typeface="Arial" panose="020B0604020202020204" pitchFamily="34" charset="0"/>
                <a:sym typeface="+mn-ea"/>
              </a:rPr>
              <a:t> la Chișinău </a:t>
            </a:r>
            <a:r>
              <a:rPr lang="en-US" sz="1700" dirty="0" err="1">
                <a:latin typeface="Arial" panose="020B0604020202020204" pitchFamily="34" charset="0"/>
                <a:cs typeface="Arial" panose="020B0604020202020204" pitchFamily="34" charset="0"/>
                <a:sym typeface="+mn-ea"/>
              </a:rPr>
              <a:t>privind</a:t>
            </a:r>
            <a:r>
              <a:rPr lang="en-US" sz="1700" dirty="0">
                <a:latin typeface="Arial" panose="020B0604020202020204" pitchFamily="34" charset="0"/>
                <a:cs typeface="Arial" panose="020B0604020202020204" pitchFamily="34" charset="0"/>
                <a:sym typeface="+mn-ea"/>
              </a:rPr>
              <a:t> </a:t>
            </a:r>
            <a:r>
              <a:rPr lang="en-US" sz="1700" dirty="0" err="1">
                <a:latin typeface="Arial" panose="020B0604020202020204" pitchFamily="34" charset="0"/>
                <a:cs typeface="Arial" panose="020B0604020202020204" pitchFamily="34" charset="0"/>
                <a:sym typeface="+mn-ea"/>
              </a:rPr>
              <a:t>accesarea</a:t>
            </a:r>
            <a:r>
              <a:rPr lang="en-US" sz="1700" dirty="0">
                <a:latin typeface="Arial" panose="020B0604020202020204" pitchFamily="34" charset="0"/>
                <a:cs typeface="Arial" panose="020B0604020202020204" pitchFamily="34" charset="0"/>
                <a:sym typeface="+mn-ea"/>
              </a:rPr>
              <a:t> </a:t>
            </a:r>
            <a:r>
              <a:rPr lang="en-US" sz="1700" dirty="0" err="1">
                <a:latin typeface="Arial" panose="020B0604020202020204" pitchFamily="34" charset="0"/>
                <a:cs typeface="Arial" panose="020B0604020202020204" pitchFamily="34" charset="0"/>
                <a:sym typeface="+mn-ea"/>
              </a:rPr>
              <a:t>și</a:t>
            </a:r>
            <a:r>
              <a:rPr lang="en-US" sz="1700" dirty="0">
                <a:latin typeface="Arial" panose="020B0604020202020204" pitchFamily="34" charset="0"/>
                <a:cs typeface="Arial" panose="020B0604020202020204" pitchFamily="34" charset="0"/>
                <a:sym typeface="+mn-ea"/>
              </a:rPr>
              <a:t> </a:t>
            </a:r>
            <a:r>
              <a:rPr lang="en-US" sz="1700" dirty="0" err="1">
                <a:latin typeface="Arial" panose="020B0604020202020204" pitchFamily="34" charset="0"/>
                <a:cs typeface="Arial" panose="020B0604020202020204" pitchFamily="34" charset="0"/>
                <a:sym typeface="+mn-ea"/>
              </a:rPr>
              <a:t>utilizarea</a:t>
            </a:r>
            <a:r>
              <a:rPr lang="en-US" sz="1700" dirty="0">
                <a:latin typeface="Arial" panose="020B0604020202020204" pitchFamily="34" charset="0"/>
                <a:cs typeface="Arial" panose="020B0604020202020204" pitchFamily="34" charset="0"/>
                <a:sym typeface="+mn-ea"/>
              </a:rPr>
              <a:t> </a:t>
            </a:r>
            <a:r>
              <a:rPr lang="en-US" sz="1700" dirty="0" err="1">
                <a:latin typeface="Arial" panose="020B0604020202020204" pitchFamily="34" charset="0"/>
                <a:cs typeface="Arial" panose="020B0604020202020204" pitchFamily="34" charset="0"/>
                <a:sym typeface="+mn-ea"/>
              </a:rPr>
              <a:t>fondurilor</a:t>
            </a:r>
            <a:r>
              <a:rPr lang="en-US" sz="1700" dirty="0">
                <a:latin typeface="Arial" panose="020B0604020202020204" pitchFamily="34" charset="0"/>
                <a:cs typeface="Arial" panose="020B0604020202020204" pitchFamily="34" charset="0"/>
                <a:sym typeface="+mn-ea"/>
              </a:rPr>
              <a:t> de </a:t>
            </a:r>
            <a:r>
              <a:rPr lang="en-US" sz="1700" dirty="0" err="1">
                <a:latin typeface="Arial" panose="020B0604020202020204" pitchFamily="34" charset="0"/>
                <a:cs typeface="Arial" panose="020B0604020202020204" pitchFamily="34" charset="0"/>
                <a:sym typeface="+mn-ea"/>
              </a:rPr>
              <a:t>urgență</a:t>
            </a:r>
            <a:r>
              <a:rPr lang="en-US" sz="1700" dirty="0">
                <a:latin typeface="Arial" panose="020B0604020202020204" pitchFamily="34" charset="0"/>
                <a:cs typeface="Arial" panose="020B0604020202020204" pitchFamily="34" charset="0"/>
                <a:sym typeface="+mn-ea"/>
              </a:rPr>
              <a:t>, care a </a:t>
            </a:r>
            <a:r>
              <a:rPr lang="en-US" sz="1700" dirty="0" err="1">
                <a:latin typeface="Arial" panose="020B0604020202020204" pitchFamily="34" charset="0"/>
                <a:cs typeface="Arial" panose="020B0604020202020204" pitchFamily="34" charset="0"/>
                <a:sym typeface="+mn-ea"/>
              </a:rPr>
              <a:t>inclus</a:t>
            </a:r>
            <a:r>
              <a:rPr lang="en-US" sz="1700" dirty="0">
                <a:latin typeface="Arial" panose="020B0604020202020204" pitchFamily="34" charset="0"/>
                <a:cs typeface="Arial" panose="020B0604020202020204" pitchFamily="34" charset="0"/>
                <a:sym typeface="+mn-ea"/>
              </a:rPr>
              <a:t> </a:t>
            </a:r>
            <a:r>
              <a:rPr lang="en-US" sz="1700" dirty="0" err="1">
                <a:latin typeface="Arial" panose="020B0604020202020204" pitchFamily="34" charset="0"/>
                <a:cs typeface="Arial" panose="020B0604020202020204" pitchFamily="34" charset="0"/>
                <a:sym typeface="+mn-ea"/>
              </a:rPr>
              <a:t>simulări</a:t>
            </a:r>
            <a:r>
              <a:rPr lang="en-US" sz="1700" dirty="0">
                <a:latin typeface="Arial" panose="020B0604020202020204" pitchFamily="34" charset="0"/>
                <a:cs typeface="Arial" panose="020B0604020202020204" pitchFamily="34" charset="0"/>
                <a:sym typeface="+mn-ea"/>
              </a:rPr>
              <a:t>, </a:t>
            </a:r>
            <a:r>
              <a:rPr lang="en-US" sz="1700" dirty="0" err="1">
                <a:latin typeface="Arial" panose="020B0604020202020204" pitchFamily="34" charset="0"/>
                <a:cs typeface="Arial" panose="020B0604020202020204" pitchFamily="34" charset="0"/>
                <a:sym typeface="+mn-ea"/>
              </a:rPr>
              <a:t>planificare</a:t>
            </a:r>
            <a:r>
              <a:rPr lang="en-US" sz="1700" dirty="0">
                <a:latin typeface="Arial" panose="020B0604020202020204" pitchFamily="34" charset="0"/>
                <a:cs typeface="Arial" panose="020B0604020202020204" pitchFamily="34" charset="0"/>
                <a:sym typeface="+mn-ea"/>
              </a:rPr>
              <a:t> </a:t>
            </a:r>
            <a:r>
              <a:rPr lang="en-US" sz="1700" dirty="0" err="1">
                <a:latin typeface="Arial" panose="020B0604020202020204" pitchFamily="34" charset="0"/>
                <a:cs typeface="Arial" panose="020B0604020202020204" pitchFamily="34" charset="0"/>
                <a:sym typeface="+mn-ea"/>
              </a:rPr>
              <a:t>și</a:t>
            </a:r>
            <a:r>
              <a:rPr lang="en-US" sz="1700" dirty="0">
                <a:latin typeface="Arial" panose="020B0604020202020204" pitchFamily="34" charset="0"/>
                <a:cs typeface="Arial" panose="020B0604020202020204" pitchFamily="34" charset="0"/>
                <a:sym typeface="+mn-ea"/>
              </a:rPr>
              <a:t> </a:t>
            </a:r>
            <a:r>
              <a:rPr lang="en-US" sz="1700" dirty="0" err="1">
                <a:latin typeface="Arial" panose="020B0604020202020204" pitchFamily="34" charset="0"/>
                <a:cs typeface="Arial" panose="020B0604020202020204" pitchFamily="34" charset="0"/>
                <a:sym typeface="+mn-ea"/>
              </a:rPr>
              <a:t>raportare</a:t>
            </a:r>
            <a:r>
              <a:rPr lang="en-US" sz="1700" dirty="0">
                <a:latin typeface="Arial" panose="020B0604020202020204" pitchFamily="34" charset="0"/>
                <a:cs typeface="Arial" panose="020B0604020202020204" pitchFamily="34" charset="0"/>
                <a:sym typeface="+mn-ea"/>
              </a:rPr>
              <a:t>.</a:t>
            </a:r>
            <a:endParaRPr lang="en-US" sz="1700" dirty="0">
              <a:latin typeface="Arial" panose="020B0604020202020204" pitchFamily="34" charset="0"/>
              <a:cs typeface="Arial" panose="020B0604020202020204" pitchFamily="34" charset="0"/>
              <a:sym typeface="+mn-ea"/>
            </a:endParaRPr>
          </a:p>
          <a:p>
            <a:pPr algn="just"/>
            <a:r>
              <a:rPr lang="en-US" sz="1700" b="1" dirty="0" err="1">
                <a:latin typeface="Arial" panose="020B0604020202020204" pitchFamily="34" charset="0"/>
                <a:cs typeface="Arial" panose="020B0604020202020204" pitchFamily="34" charset="0"/>
                <a:sym typeface="+mn-ea"/>
              </a:rPr>
              <a:t>Prin</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aceste</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intervenții</a:t>
            </a:r>
            <a:r>
              <a:rPr lang="en-US" sz="1700" b="1" dirty="0">
                <a:latin typeface="Arial" panose="020B0604020202020204" pitchFamily="34" charset="0"/>
                <a:cs typeface="Arial" panose="020B0604020202020204" pitchFamily="34" charset="0"/>
                <a:sym typeface="+mn-ea"/>
              </a:rPr>
              <a:t>, SCRM </a:t>
            </a:r>
            <a:r>
              <a:rPr lang="en-US" sz="1700" b="1" dirty="0" err="1">
                <a:latin typeface="Arial" panose="020B0604020202020204" pitchFamily="34" charset="0"/>
                <a:cs typeface="Arial" panose="020B0604020202020204" pitchFamily="34" charset="0"/>
                <a:sym typeface="+mn-ea"/>
              </a:rPr>
              <a:t>și</a:t>
            </a:r>
            <a:r>
              <a:rPr lang="en-US" sz="1700" b="1" dirty="0">
                <a:latin typeface="Arial" panose="020B0604020202020204" pitchFamily="34" charset="0"/>
                <a:cs typeface="Arial" panose="020B0604020202020204" pitchFamily="34" charset="0"/>
                <a:sym typeface="+mn-ea"/>
              </a:rPr>
              <a:t>-a </a:t>
            </a:r>
            <a:r>
              <a:rPr lang="en-US" sz="1700" b="1" dirty="0" err="1">
                <a:latin typeface="Arial" panose="020B0604020202020204" pitchFamily="34" charset="0"/>
                <a:cs typeface="Arial" panose="020B0604020202020204" pitchFamily="34" charset="0"/>
                <a:sym typeface="+mn-ea"/>
              </a:rPr>
              <a:t>întărit</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capacitatea</a:t>
            </a:r>
            <a:r>
              <a:rPr lang="en-US" sz="1700" b="1" dirty="0">
                <a:latin typeface="Arial" panose="020B0604020202020204" pitchFamily="34" charset="0"/>
                <a:cs typeface="Arial" panose="020B0604020202020204" pitchFamily="34" charset="0"/>
                <a:sym typeface="+mn-ea"/>
              </a:rPr>
              <a:t> de </a:t>
            </a:r>
            <a:r>
              <a:rPr lang="en-US" sz="1700" b="1" dirty="0" err="1">
                <a:latin typeface="Arial" panose="020B0604020202020204" pitchFamily="34" charset="0"/>
                <a:cs typeface="Arial" panose="020B0604020202020204" pitchFamily="34" charset="0"/>
                <a:sym typeface="+mn-ea"/>
              </a:rPr>
              <a:t>prevenire</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răspuns</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și</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coordonare</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în</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fața</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riscurilor</a:t>
            </a:r>
            <a:r>
              <a:rPr lang="en-US" sz="1700" b="1" dirty="0">
                <a:latin typeface="Arial" panose="020B0604020202020204" pitchFamily="34" charset="0"/>
                <a:cs typeface="Arial" panose="020B0604020202020204" pitchFamily="34" charset="0"/>
                <a:sym typeface="+mn-ea"/>
              </a:rPr>
              <a:t> de </a:t>
            </a:r>
            <a:r>
              <a:rPr lang="en-US" sz="1700" b="1" dirty="0" err="1">
                <a:latin typeface="Arial" panose="020B0604020202020204" pitchFamily="34" charset="0"/>
                <a:cs typeface="Arial" panose="020B0604020202020204" pitchFamily="34" charset="0"/>
                <a:sym typeface="+mn-ea"/>
              </a:rPr>
              <a:t>dezastru</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consolidându-și</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poziția</a:t>
            </a:r>
            <a:r>
              <a:rPr lang="en-US" sz="1700" b="1" dirty="0">
                <a:latin typeface="Arial" panose="020B0604020202020204" pitchFamily="34" charset="0"/>
                <a:cs typeface="Arial" panose="020B0604020202020204" pitchFamily="34" charset="0"/>
                <a:sym typeface="+mn-ea"/>
              </a:rPr>
              <a:t> de actor </a:t>
            </a:r>
            <a:r>
              <a:rPr lang="en-US" sz="1700" b="1" dirty="0" err="1">
                <a:latin typeface="Arial" panose="020B0604020202020204" pitchFamily="34" charset="0"/>
                <a:cs typeface="Arial" panose="020B0604020202020204" pitchFamily="34" charset="0"/>
                <a:sym typeface="+mn-ea"/>
              </a:rPr>
              <a:t>cheie</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în</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domeniul</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protecției</a:t>
            </a:r>
            <a:r>
              <a:rPr lang="en-US" sz="1700" b="1" dirty="0">
                <a:latin typeface="Arial" panose="020B0604020202020204" pitchFamily="34" charset="0"/>
                <a:cs typeface="Arial" panose="020B0604020202020204" pitchFamily="34" charset="0"/>
                <a:sym typeface="+mn-ea"/>
              </a:rPr>
              <a:t> civile </a:t>
            </a:r>
            <a:r>
              <a:rPr lang="en-US" sz="1700" b="1" dirty="0" err="1">
                <a:latin typeface="Arial" panose="020B0604020202020204" pitchFamily="34" charset="0"/>
                <a:cs typeface="Arial" panose="020B0604020202020204" pitchFamily="34" charset="0"/>
                <a:sym typeface="+mn-ea"/>
              </a:rPr>
              <a:t>și</a:t>
            </a:r>
            <a:r>
              <a:rPr lang="en-US" sz="1700" b="1" dirty="0">
                <a:latin typeface="Arial" panose="020B0604020202020204" pitchFamily="34" charset="0"/>
                <a:cs typeface="Arial" panose="020B0604020202020204" pitchFamily="34" charset="0"/>
                <a:sym typeface="+mn-ea"/>
              </a:rPr>
              <a:t> al </a:t>
            </a:r>
            <a:r>
              <a:rPr lang="en-US" sz="1700" b="1" dirty="0" err="1">
                <a:latin typeface="Arial" panose="020B0604020202020204" pitchFamily="34" charset="0"/>
                <a:cs typeface="Arial" panose="020B0604020202020204" pitchFamily="34" charset="0"/>
                <a:sym typeface="+mn-ea"/>
              </a:rPr>
              <a:t>adaptării</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climatice</a:t>
            </a:r>
            <a:r>
              <a:rPr lang="en-US" sz="1700" b="1" dirty="0">
                <a:latin typeface="Arial" panose="020B0604020202020204" pitchFamily="34" charset="0"/>
                <a:cs typeface="Arial" panose="020B0604020202020204" pitchFamily="34" charset="0"/>
                <a:sym typeface="+mn-ea"/>
              </a:rPr>
              <a:t> </a:t>
            </a:r>
            <a:r>
              <a:rPr lang="en-US" sz="1700" b="1" dirty="0" err="1">
                <a:latin typeface="Arial" panose="020B0604020202020204" pitchFamily="34" charset="0"/>
                <a:cs typeface="Arial" panose="020B0604020202020204" pitchFamily="34" charset="0"/>
                <a:sym typeface="+mn-ea"/>
              </a:rPr>
              <a:t>în</a:t>
            </a:r>
            <a:r>
              <a:rPr lang="en-US" sz="1700" b="1" dirty="0">
                <a:latin typeface="Arial" panose="020B0604020202020204" pitchFamily="34" charset="0"/>
                <a:cs typeface="Arial" panose="020B0604020202020204" pitchFamily="34" charset="0"/>
                <a:sym typeface="+mn-ea"/>
              </a:rPr>
              <a:t> Moldova.</a:t>
            </a:r>
            <a:endParaRPr lang="en-US" sz="1700" b="1" dirty="0">
              <a:latin typeface="Arial" panose="020B0604020202020204" pitchFamily="34" charset="0"/>
              <a:cs typeface="Arial" panose="020B0604020202020204" pitchFamily="34" charset="0"/>
            </a:endParaRPr>
          </a:p>
          <a:p>
            <a:pPr algn="just">
              <a:lnSpc>
                <a:spcPct val="90000"/>
              </a:lnSpc>
            </a:pPr>
            <a:endParaRPr lang="en-US" sz="1500" b="1" dirty="0">
              <a:latin typeface="Arial" panose="020B0604020202020204" pitchFamily="34" charset="0"/>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p:cNvSpPr>
            <a:spLocks noGrp="1" noRot="1" noChangeAspect="1" noMove="1" noResize="1" noEditPoints="1" noAdjustHandles="1" noChangeArrowheads="1" noChangeShapeType="1" noTextEdit="1"/>
          </p:cNvSpPr>
          <p:nvPr/>
        </p:nvSpPr>
        <p:spPr>
          <a:xfrm>
            <a:off x="0" y="0"/>
            <a:ext cx="9144000" cy="1819275"/>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fontScale="90000"/>
          </a:bodyPr>
          <a:lstStyle/>
          <a:p>
            <a:r>
              <a:rPr lang="it-IT" sz="4700">
                <a:solidFill>
                  <a:srgbClr val="FFFFFF"/>
                </a:solidFill>
                <a:latin typeface="Arial" panose="020B0604020202020204" pitchFamily="34" charset="0"/>
                <a:cs typeface="Arial" panose="020B0604020202020204" pitchFamily="34" charset="0"/>
              </a:rPr>
              <a:t>8. Protecție, Gen și Incluziune</a:t>
            </a:r>
            <a:endParaRPr lang="it-IT" sz="4700">
              <a:solidFill>
                <a:srgbClr val="FFFFFF"/>
              </a:solidFill>
              <a:latin typeface="Arial" panose="020B0604020202020204" pitchFamily="34" charset="0"/>
              <a:cs typeface="Arial" panose="020B0604020202020204" pitchFamily="34" charset="0"/>
            </a:endParaRPr>
          </a:p>
        </p:txBody>
      </p:sp>
      <p:sp>
        <p:nvSpPr>
          <p:cNvPr id="13" name="Content Placeholder 2"/>
          <p:cNvSpPr>
            <a:spLocks noGrp="1"/>
          </p:cNvSpPr>
          <p:nvPr>
            <p:ph idx="1"/>
          </p:nvPr>
        </p:nvSpPr>
        <p:spPr>
          <a:xfrm>
            <a:off x="405130" y="1861820"/>
            <a:ext cx="8418195" cy="4315460"/>
          </a:xfrm>
        </p:spPr>
        <p:txBody>
          <a:bodyPr>
            <a:normAutofit/>
          </a:bodyPr>
          <a:lstStyle/>
          <a:p>
            <a:pPr marL="0" indent="0" algn="just">
              <a:lnSpc>
                <a:spcPct val="90000"/>
              </a:lnSpc>
              <a:buNone/>
            </a:pPr>
            <a:endParaRPr lang="en-US" sz="1800" dirty="0" err="1">
              <a:latin typeface="Arial" panose="020B0604020202020204" pitchFamily="34" charset="0"/>
              <a:cs typeface="Arial" panose="020B0604020202020204" pitchFamily="34" charset="0"/>
            </a:endParaRPr>
          </a:p>
          <a:p>
            <a:pPr marL="0" indent="0" algn="just">
              <a:lnSpc>
                <a:spcPct val="90000"/>
              </a:lnSpc>
              <a:buNone/>
            </a:pP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2024, </a:t>
            </a:r>
            <a:r>
              <a:rPr lang="en-US" altLang="en-US" sz="1800" dirty="0" err="1">
                <a:latin typeface="Arial" panose="020B0604020202020204" pitchFamily="34" charset="0"/>
                <a:cs typeface="Arial" panose="020B0604020202020204" pitchFamily="34" charset="0"/>
              </a:rPr>
              <a:t>AO SCRM </a:t>
            </a:r>
            <a:r>
              <a:rPr lang="en-US" sz="1800" dirty="0">
                <a:latin typeface="Arial" panose="020B0604020202020204" pitchFamily="34" charset="0"/>
                <a:cs typeface="Arial" panose="020B0604020202020204" pitchFamily="34" charset="0"/>
              </a:rPr>
              <a:t>a </a:t>
            </a:r>
            <a:r>
              <a:rPr lang="en-US" sz="1800" dirty="0" err="1">
                <a:latin typeface="Arial" panose="020B0604020202020204" pitchFamily="34" charset="0"/>
                <a:cs typeface="Arial" panose="020B0604020202020204" pitchFamily="34" charset="0"/>
              </a:rPr>
              <a:t>intensificat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acțiunile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domeniul</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protecției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incluziunii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siguranței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persoanelor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vulnerabile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strămutate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instruiri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evaluări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campanii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activități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comunitare</a:t>
            </a:r>
            <a:r>
              <a:rPr lang="en-US" sz="1800" dirty="0">
                <a:latin typeface="Arial" panose="020B0604020202020204" pitchFamily="34" charset="0"/>
                <a:cs typeface="Arial" panose="020B0604020202020204" pitchFamily="34" charset="0"/>
              </a:rPr>
              <a:t>, SCRM a </a:t>
            </a:r>
            <a:r>
              <a:rPr lang="en-US" sz="1800" dirty="0" err="1">
                <a:latin typeface="Arial" panose="020B0604020202020204" pitchFamily="34" charset="0"/>
                <a:cs typeface="Arial" panose="020B0604020202020204" pitchFamily="34" charset="0"/>
              </a:rPr>
              <a:t>promovat</a:t>
            </a:r>
            <a:r>
              <a:rPr lang="en-US" sz="1800" dirty="0">
                <a:latin typeface="Arial" panose="020B0604020202020204" pitchFamily="34" charset="0"/>
                <a:cs typeface="Arial" panose="020B0604020202020204" pitchFamily="34" charset="0"/>
              </a:rPr>
              <a:t> un </a:t>
            </a:r>
            <a:r>
              <a:rPr lang="en-US" sz="1800" dirty="0" err="1">
                <a:latin typeface="Arial" panose="020B0604020202020204" pitchFamily="34" charset="0"/>
                <a:cs typeface="Arial" panose="020B0604020202020204" pitchFamily="34" charset="0"/>
              </a:rPr>
              <a:t>mediu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respectuos</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sigur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toți</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marL="0" indent="0" algn="just">
              <a:lnSpc>
                <a:spcPct val="90000"/>
              </a:lnSpc>
              <a:buNone/>
            </a:pPr>
            <a:r>
              <a:rPr lang="en-US" sz="1800" b="1" dirty="0" err="1">
                <a:latin typeface="Arial" panose="020B0604020202020204" pitchFamily="34" charset="0"/>
                <a:cs typeface="Arial" panose="020B0604020202020204" pitchFamily="34" charset="0"/>
              </a:rPr>
              <a:t>Instruiri</a:t>
            </a:r>
            <a:r>
              <a:rPr lang="en-US" sz="1800" b="1" dirty="0">
                <a:latin typeface="Arial" panose="020B0604020202020204" pitchFamily="34" charset="0"/>
                <a:cs typeface="Arial" panose="020B0604020202020204" pitchFamily="34" charset="0"/>
              </a:rPr>
              <a:t> &amp; </a:t>
            </a:r>
            <a:r>
              <a:rPr lang="en-US" sz="1800" b="1" dirty="0" err="1">
                <a:latin typeface="Arial" panose="020B0604020202020204" pitchFamily="34" charset="0"/>
                <a:cs typeface="Arial" panose="020B0604020202020204" pitchFamily="34" charset="0"/>
              </a:rPr>
              <a:t>Evaluări</a:t>
            </a:r>
            <a:r>
              <a:rPr lang="en-US" sz="1800" b="1" dirty="0">
                <a:latin typeface="Arial" panose="020B0604020202020204" pitchFamily="34" charset="0"/>
                <a:cs typeface="Arial" panose="020B0604020202020204" pitchFamily="34" charset="0"/>
              </a:rPr>
              <a:t> PGI/CEA</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err="1">
                <a:latin typeface="Arial" panose="020B0604020202020204" pitchFamily="34" charset="0"/>
                <a:cs typeface="Arial" panose="020B0604020202020204" pitchFamily="34" charset="0"/>
              </a:rPr>
              <a:t>Instruiri</a:t>
            </a:r>
            <a:r>
              <a:rPr lang="en-US" sz="1800" dirty="0">
                <a:latin typeface="Arial" panose="020B0604020202020204" pitchFamily="34" charset="0"/>
                <a:cs typeface="Arial" panose="020B0604020202020204" pitchFamily="34" charset="0"/>
              </a:rPr>
              <a:t> dedicate </a:t>
            </a:r>
            <a:r>
              <a:rPr lang="en-US" sz="1800" dirty="0" err="1">
                <a:latin typeface="Arial" panose="020B0604020202020204" pitchFamily="34" charset="0"/>
                <a:cs typeface="Arial" panose="020B0604020202020204" pitchFamily="34" charset="0"/>
              </a:rPr>
              <a:t>voluntarilor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directorilor</a:t>
            </a:r>
            <a:r>
              <a:rPr lang="en-US" sz="1800" dirty="0">
                <a:latin typeface="Arial" panose="020B0604020202020204" pitchFamily="34" charset="0"/>
                <a:cs typeface="Arial" panose="020B0604020202020204" pitchFamily="34" charset="0"/>
              </a:rPr>
              <a:t> din 15 </a:t>
            </a:r>
            <a:r>
              <a:rPr lang="en-US" sz="1800" dirty="0" err="1">
                <a:latin typeface="Arial" panose="020B0604020202020204" pitchFamily="34" charset="0"/>
                <a:cs typeface="Arial" panose="020B0604020202020204" pitchFamily="34" charset="0"/>
              </a:rPr>
              <a:t>filiale</a:t>
            </a:r>
            <a:r>
              <a:rPr lang="en-US" sz="1800" dirty="0">
                <a:latin typeface="Arial" panose="020B0604020202020204" pitchFamily="34" charset="0"/>
                <a:cs typeface="Arial" panose="020B0604020202020204" pitchFamily="34" charset="0"/>
              </a:rPr>
              <a:t>, cu accent pe </a:t>
            </a:r>
            <a:r>
              <a:rPr lang="en-US" sz="1800" dirty="0" err="1">
                <a:latin typeface="Arial" panose="020B0604020202020204" pitchFamily="34" charset="0"/>
                <a:cs typeface="Arial" panose="020B0604020202020204" pitchFamily="34" charset="0"/>
              </a:rPr>
              <a:t>demnitate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acces</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participare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siguranță</a:t>
            </a:r>
            <a:r>
              <a:rPr lang="en-US" sz="1800" dirty="0">
                <a:latin typeface="Arial" panose="020B0604020202020204" pitchFamily="34" charset="0"/>
                <a:cs typeface="Arial" panose="020B0604020202020204" pitchFamily="34" charset="0"/>
              </a:rPr>
              <a:t> (DAPS).</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err="1">
                <a:latin typeface="Arial" panose="020B0604020202020204" pitchFamily="34" charset="0"/>
                <a:cs typeface="Arial" panose="020B0604020202020204" pitchFamily="34" charset="0"/>
              </a:rPr>
              <a:t>Evaluare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națională</a:t>
            </a:r>
            <a:r>
              <a:rPr lang="en-US" sz="1800" dirty="0">
                <a:latin typeface="Arial" panose="020B0604020202020204" pitchFamily="34" charset="0"/>
                <a:cs typeface="Arial" panose="020B0604020202020204" pitchFamily="34" charset="0"/>
              </a:rPr>
              <a:t> PGI/CEA </a:t>
            </a:r>
            <a:r>
              <a:rPr lang="en-US" sz="1800" dirty="0" err="1">
                <a:latin typeface="Arial" panose="020B0604020202020204" pitchFamily="34" charset="0"/>
                <a:cs typeface="Arial" panose="020B0604020202020204" pitchFamily="34" charset="0"/>
              </a:rPr>
              <a:t>realizată</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experți</a:t>
            </a:r>
            <a:r>
              <a:rPr lang="en-US" sz="1800" dirty="0">
                <a:latin typeface="Arial" panose="020B0604020202020204" pitchFamily="34" charset="0"/>
                <a:cs typeface="Arial" panose="020B0604020202020204" pitchFamily="34" charset="0"/>
              </a:rPr>
              <a:t> IFRC &amp; </a:t>
            </a:r>
            <a:r>
              <a:rPr lang="en-US" sz="1800" dirty="0">
                <a:latin typeface="Arial" panose="020B0604020202020204" pitchFamily="34" charset="0"/>
                <a:cs typeface="Arial" panose="020B0604020202020204" pitchFamily="34" charset="0"/>
              </a:rPr>
              <a:t>Crucea Roșie Norvegiană, cu </a:t>
            </a:r>
            <a:r>
              <a:rPr lang="en-US" sz="1800" dirty="0" err="1">
                <a:latin typeface="Arial" panose="020B0604020202020204" pitchFamily="34" charset="0"/>
                <a:cs typeface="Arial" panose="020B0604020202020204" pitchFamily="34" charset="0"/>
              </a:rPr>
              <a:t>interviuri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vizite</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teren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plan de </a:t>
            </a:r>
            <a:r>
              <a:rPr lang="en-US" sz="1800" dirty="0" err="1">
                <a:latin typeface="Arial" panose="020B0604020202020204" pitchFamily="34" charset="0"/>
                <a:cs typeface="Arial" panose="020B0604020202020204" pitchFamily="34" charset="0"/>
              </a:rPr>
              <a:t>acțiune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rezultat</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err="1">
                <a:latin typeface="Arial" panose="020B0604020202020204" pitchFamily="34" charset="0"/>
                <a:cs typeface="Arial" panose="020B0604020202020204" pitchFamily="34" charset="0"/>
              </a:rPr>
              <a:t>Sesiuni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conștientizarea</a:t>
            </a:r>
            <a:r>
              <a:rPr lang="en-US" sz="1800" dirty="0">
                <a:latin typeface="Arial" panose="020B0604020202020204" pitchFamily="34" charset="0"/>
                <a:cs typeface="Arial" panose="020B0604020202020204" pitchFamily="34" charset="0"/>
              </a:rPr>
              <a:t> bullying-</a:t>
            </a:r>
            <a:r>
              <a:rPr lang="en-US" sz="1800" dirty="0" err="1">
                <a:latin typeface="Arial" panose="020B0604020202020204" pitchFamily="34" charset="0"/>
                <a:cs typeface="Arial" panose="020B0604020202020204" pitchFamily="34" charset="0"/>
              </a:rPr>
              <a:t>ului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 </a:t>
            </a:r>
            <a:r>
              <a:rPr lang="en-US" sz="1800" dirty="0" err="1">
                <a:latin typeface="Arial" panose="020B0604020202020204" pitchFamily="34" charset="0"/>
                <a:cs typeface="Arial" panose="020B0604020202020204" pitchFamily="34" charset="0"/>
              </a:rPr>
              <a:t>violenței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școli</a:t>
            </a:r>
            <a:r>
              <a:rPr lang="en-US" sz="1800" dirty="0">
                <a:latin typeface="Arial" panose="020B0604020202020204" pitchFamily="34" charset="0"/>
                <a:cs typeface="Arial" panose="020B0604020202020204" pitchFamily="34" charset="0"/>
              </a:rPr>
              <a:t> din </a:t>
            </a:r>
            <a:r>
              <a:rPr lang="en-US" sz="1800" dirty="0" err="1">
                <a:latin typeface="Arial" panose="020B0604020202020204" pitchFamily="34" charset="0"/>
                <a:cs typeface="Arial" panose="020B0604020202020204" pitchFamily="34" charset="0"/>
              </a:rPr>
              <a:t>Speia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Telița</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err="1">
                <a:latin typeface="Arial" panose="020B0604020202020204" pitchFamily="34" charset="0"/>
                <a:cs typeface="Arial" panose="020B0604020202020204" pitchFamily="34" charset="0"/>
              </a:rPr>
              <a:t>Activități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conștientizare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despre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standardele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minime</a:t>
            </a:r>
            <a:r>
              <a:rPr lang="en-US" sz="1800" dirty="0">
                <a:latin typeface="Arial" panose="020B0604020202020204" pitchFamily="34" charset="0"/>
                <a:cs typeface="Arial" panose="020B0604020202020204" pitchFamily="34" charset="0"/>
              </a:rPr>
              <a:t> PGI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utilizarea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corectă</a:t>
            </a:r>
            <a:r>
              <a:rPr lang="en-US" sz="1800" dirty="0">
                <a:latin typeface="Arial" panose="020B0604020202020204" pitchFamily="34" charset="0"/>
                <a:cs typeface="Arial" panose="020B0604020202020204" pitchFamily="34" charset="0"/>
              </a:rPr>
              <a:t> a </a:t>
            </a:r>
            <a:r>
              <a:rPr lang="en-US" sz="1800" dirty="0" err="1">
                <a:latin typeface="Arial" panose="020B0604020202020204" pitchFamily="34" charset="0"/>
                <a:cs typeface="Arial" panose="020B0604020202020204" pitchFamily="34" charset="0"/>
              </a:rPr>
              <a:t>emblemei</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1749425"/>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r>
              <a:rPr lang="en-US" sz="4700">
                <a:solidFill>
                  <a:srgbClr val="FFFFFF"/>
                </a:solidFill>
              </a:rPr>
              <a:t>Protecție, Gen și Incluziune</a:t>
            </a:r>
            <a:endParaRPr lang="en-US" sz="4700">
              <a:solidFill>
                <a:srgbClr val="FFFFFF"/>
              </a:solidFill>
            </a:endParaRPr>
          </a:p>
        </p:txBody>
      </p:sp>
      <p:sp>
        <p:nvSpPr>
          <p:cNvPr id="3" name="Content Placeholder 2"/>
          <p:cNvSpPr>
            <a:spLocks noGrp="1"/>
          </p:cNvSpPr>
          <p:nvPr>
            <p:ph idx="1"/>
          </p:nvPr>
        </p:nvSpPr>
        <p:spPr>
          <a:xfrm>
            <a:off x="628650" y="1998345"/>
            <a:ext cx="7886700" cy="4178935"/>
          </a:xfrm>
        </p:spPr>
        <p:txBody>
          <a:bodyPr>
            <a:normAutofit/>
          </a:bodyPr>
          <a:lstStyle/>
          <a:p>
            <a:pPr marL="0" indent="0" algn="just">
              <a:lnSpc>
                <a:spcPct val="90000"/>
              </a:lnSpc>
              <a:buNone/>
            </a:pPr>
            <a:r>
              <a:rPr lang="en-US" sz="1600" b="1" dirty="0" err="1">
                <a:latin typeface="Arial" panose="020B0604020202020204" pitchFamily="34" charset="0"/>
                <a:cs typeface="Arial" panose="020B0604020202020204" pitchFamily="34" charset="0"/>
              </a:rPr>
              <a:t>Campanii</a:t>
            </a:r>
            <a:r>
              <a:rPr lang="en-US" sz="1600" b="1" dirty="0">
                <a:latin typeface="Arial" panose="020B0604020202020204" pitchFamily="34" charset="0"/>
                <a:cs typeface="Arial" panose="020B0604020202020204" pitchFamily="34" charset="0"/>
              </a:rPr>
              <a:t> de </a:t>
            </a:r>
            <a:r>
              <a:rPr lang="en-US" sz="1600" b="1" dirty="0" err="1">
                <a:latin typeface="Arial" panose="020B0604020202020204" pitchFamily="34" charset="0"/>
                <a:cs typeface="Arial" panose="020B0604020202020204" pitchFamily="34" charset="0"/>
              </a:rPr>
              <a:t>conștientizare</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și</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activități</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culturale</a:t>
            </a:r>
            <a:endParaRPr lang="en-US" sz="16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600" dirty="0" err="1">
                <a:latin typeface="Arial" panose="020B0604020202020204" pitchFamily="34" charset="0"/>
                <a:cs typeface="Arial" panose="020B0604020202020204" pitchFamily="34" charset="0"/>
              </a:rPr>
              <a:t>Evenimente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caritabile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sociale</a:t>
            </a:r>
            <a:r>
              <a:rPr lang="en-US" sz="1600" dirty="0">
                <a:latin typeface="Arial" panose="020B0604020202020204" pitchFamily="34" charset="0"/>
                <a:cs typeface="Arial" panose="020B0604020202020204" pitchFamily="34" charset="0"/>
              </a:rPr>
              <a:t> (ex: concert </a:t>
            </a:r>
            <a:r>
              <a:rPr lang="en-US" sz="1600" dirty="0" err="1">
                <a:latin typeface="Arial" panose="020B0604020202020204" pitchFamily="34" charset="0"/>
                <a:cs typeface="Arial" panose="020B0604020202020204" pitchFamily="34" charset="0"/>
              </a:rPr>
              <a:t>organizat</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filiala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Bălți</a:t>
            </a:r>
            <a:r>
              <a:rPr lang="en-US" sz="1600" dirty="0">
                <a:latin typeface="Arial" panose="020B0604020202020204" pitchFamily="34" charset="0"/>
                <a:cs typeface="Arial" panose="020B0604020202020204" pitchFamily="34" charset="0"/>
              </a:rPr>
              <a:t> cu CR </a:t>
            </a:r>
            <a:r>
              <a:rPr lang="en-US" sz="1600" dirty="0" err="1">
                <a:latin typeface="Arial" panose="020B0604020202020204" pitchFamily="34" charset="0"/>
                <a:cs typeface="Arial" panose="020B0604020202020204" pitchFamily="34" charset="0"/>
              </a:rPr>
              <a:t>Norvegia</a:t>
            </a:r>
            <a:r>
              <a:rPr lang="en-US" sz="1600" dirty="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600" dirty="0">
                <a:latin typeface="Arial" panose="020B0604020202020204" pitchFamily="34" charset="0"/>
                <a:cs typeface="Arial" panose="020B0604020202020204" pitchFamily="34" charset="0"/>
              </a:rPr>
              <a:t>Campania „16 </a:t>
            </a:r>
            <a:r>
              <a:rPr lang="en-US" sz="1600" dirty="0" err="1">
                <a:latin typeface="Arial" panose="020B0604020202020204" pitchFamily="34" charset="0"/>
                <a:cs typeface="Arial" panose="020B0604020202020204" pitchFamily="34" charset="0"/>
              </a:rPr>
              <a:t>Zile</a:t>
            </a:r>
            <a:r>
              <a:rPr lang="en-US" sz="1600" dirty="0">
                <a:latin typeface="Arial" panose="020B0604020202020204" pitchFamily="34" charset="0"/>
                <a:cs typeface="Arial" panose="020B0604020202020204" pitchFamily="34" charset="0"/>
              </a:rPr>
              <a:t> de Activism </a:t>
            </a:r>
            <a:r>
              <a:rPr lang="en-US" sz="1600" dirty="0" err="1">
                <a:latin typeface="Arial" panose="020B0604020202020204" pitchFamily="34" charset="0"/>
                <a:cs typeface="Arial" panose="020B0604020202020204" pitchFamily="34" charset="0"/>
              </a:rPr>
              <a:t>Împotriva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Violenței</a:t>
            </a:r>
            <a:r>
              <a:rPr lang="en-US" sz="1600" dirty="0">
                <a:latin typeface="Arial" panose="020B0604020202020204" pitchFamily="34" charset="0"/>
                <a:cs typeface="Arial" panose="020B0604020202020204" pitchFamily="34" charset="0"/>
              </a:rPr>
              <a:t> de Gen”, cu </a:t>
            </a:r>
            <a:r>
              <a:rPr lang="en-US" sz="1600" dirty="0" err="1">
                <a:latin typeface="Arial" panose="020B0604020202020204" pitchFamily="34" charset="0"/>
                <a:cs typeface="Arial" panose="020B0604020202020204" pitchFamily="34" charset="0"/>
              </a:rPr>
              <a:t>evenimente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în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filiale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participare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activă</a:t>
            </a:r>
            <a:r>
              <a:rPr lang="en-US" sz="1600" dirty="0">
                <a:latin typeface="Arial" panose="020B0604020202020204" pitchFamily="34" charset="0"/>
                <a:cs typeface="Arial" panose="020B0604020202020204" pitchFamily="34" charset="0"/>
              </a:rPr>
              <a:t> a 115 </a:t>
            </a:r>
            <a:r>
              <a:rPr lang="en-US" sz="1600" dirty="0" err="1">
                <a:latin typeface="Arial" panose="020B0604020202020204" pitchFamily="34" charset="0"/>
                <a:cs typeface="Arial" panose="020B0604020202020204" pitchFamily="34" charset="0"/>
              </a:rPr>
              <a:t>persoane</a:t>
            </a:r>
            <a:r>
              <a:rPr lang="en-US" sz="1600" dirty="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600" dirty="0" err="1">
                <a:latin typeface="Arial" panose="020B0604020202020204" pitchFamily="34" charset="0"/>
                <a:cs typeface="Arial" panose="020B0604020202020204" pitchFamily="34" charset="0"/>
              </a:rPr>
              <a:t>Sprijin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umanitar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acordat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deținuților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prin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distribuirea</a:t>
            </a:r>
            <a:r>
              <a:rPr lang="en-US" sz="1600" dirty="0">
                <a:latin typeface="Arial" panose="020B0604020202020204" pitchFamily="34" charset="0"/>
                <a:cs typeface="Arial" panose="020B0604020202020204" pitchFamily="34" charset="0"/>
              </a:rPr>
              <a:t> a 111 </a:t>
            </a:r>
            <a:r>
              <a:rPr lang="en-US" altLang="en-US" sz="1600" dirty="0" err="1">
                <a:latin typeface="Arial" panose="020B0604020202020204" pitchFamily="34" charset="0"/>
                <a:cs typeface="Arial" panose="020B0604020202020204" pitchFamily="34" charset="0"/>
              </a:rPr>
              <a:t>colete umanitare cu articole vestimentare </a:t>
            </a:r>
            <a:endParaRPr lang="en-US" sz="16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0" indent="0" algn="just">
              <a:lnSpc>
                <a:spcPct val="90000"/>
              </a:lnSpc>
              <a:buNone/>
            </a:pPr>
            <a:r>
              <a:rPr lang="en-US" sz="1600" b="1" dirty="0" err="1">
                <a:latin typeface="Arial" panose="020B0604020202020204" pitchFamily="34" charset="0"/>
                <a:cs typeface="Arial" panose="020B0604020202020204" pitchFamily="34" charset="0"/>
              </a:rPr>
              <a:t>Consolidare</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instituțională</a:t>
            </a:r>
            <a:r>
              <a:rPr lang="en-US" sz="1600" b="1" dirty="0">
                <a:latin typeface="Arial" panose="020B0604020202020204" pitchFamily="34" charset="0"/>
                <a:cs typeface="Arial" panose="020B0604020202020204" pitchFamily="34" charset="0"/>
              </a:rPr>
              <a:t> &amp; </a:t>
            </a:r>
            <a:r>
              <a:rPr lang="en-US" sz="1600" b="1" dirty="0" err="1">
                <a:latin typeface="Arial" panose="020B0604020202020204" pitchFamily="34" charset="0"/>
                <a:cs typeface="Arial" panose="020B0604020202020204" pitchFamily="34" charset="0"/>
              </a:rPr>
              <a:t>autoevaluare</a:t>
            </a:r>
            <a:endParaRPr lang="en-US" sz="16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600" dirty="0" err="1">
                <a:latin typeface="Arial" panose="020B0604020202020204" pitchFamily="34" charset="0"/>
                <a:cs typeface="Arial" panose="020B0604020202020204" pitchFamily="34" charset="0"/>
              </a:rPr>
              <a:t>Autoevaluări</a:t>
            </a:r>
            <a:r>
              <a:rPr lang="en-US" sz="1600" dirty="0">
                <a:latin typeface="Arial" panose="020B0604020202020204" pitchFamily="34" charset="0"/>
                <a:cs typeface="Arial" panose="020B0604020202020204" pitchFamily="34" charset="0"/>
              </a:rPr>
              <a:t> PGI </a:t>
            </a:r>
            <a:r>
              <a:rPr lang="en-US" sz="1600" dirty="0" err="1">
                <a:latin typeface="Arial" panose="020B0604020202020204" pitchFamily="34" charset="0"/>
                <a:cs typeface="Arial" panose="020B0604020202020204" pitchFamily="34" charset="0"/>
              </a:rPr>
              <a:t>și</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salvgardare</a:t>
            </a:r>
            <a:r>
              <a:rPr lang="en-US" sz="1600" dirty="0">
                <a:latin typeface="Arial" panose="020B0604020202020204" pitchFamily="34" charset="0"/>
                <a:cs typeface="Arial" panose="020B0604020202020204" pitchFamily="34" charset="0"/>
              </a:rPr>
              <a:t> la </a:t>
            </a:r>
            <a:r>
              <a:rPr lang="en-US" sz="1600" dirty="0" err="1">
                <a:latin typeface="Arial" panose="020B0604020202020204" pitchFamily="34" charset="0"/>
                <a:cs typeface="Arial" panose="020B0604020202020204" pitchFamily="34" charset="0"/>
              </a:rPr>
              <a:t>nivel</a:t>
            </a:r>
            <a:r>
              <a:rPr lang="en-US" sz="1600" dirty="0">
                <a:latin typeface="Arial" panose="020B0604020202020204" pitchFamily="34" charset="0"/>
                <a:cs typeface="Arial" panose="020B0604020202020204" pitchFamily="34" charset="0"/>
              </a:rPr>
              <a:t> de </a:t>
            </a:r>
            <a:r>
              <a:rPr lang="en-US" altLang="en-US" sz="1600" dirty="0">
                <a:latin typeface="Arial" panose="020B0604020202020204" pitchFamily="34" charset="0"/>
                <a:cs typeface="Arial" panose="020B0604020202020204" pitchFamily="34" charset="0"/>
              </a:rPr>
              <a:t>Sediul Central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filiale</a:t>
            </a:r>
            <a:r>
              <a:rPr lang="en-US" sz="1600" dirty="0">
                <a:latin typeface="Arial" panose="020B0604020202020204" pitchFamily="34" charset="0"/>
                <a:cs typeface="Arial" panose="020B0604020202020204" pitchFamily="34" charset="0"/>
              </a:rPr>
              <a:t>, cu </a:t>
            </a:r>
            <a:r>
              <a:rPr lang="en-US" sz="1600" dirty="0" err="1">
                <a:latin typeface="Arial" panose="020B0604020202020204" pitchFamily="34" charset="0"/>
                <a:cs typeface="Arial" panose="020B0604020202020204" pitchFamily="34" charset="0"/>
              </a:rPr>
              <a:t>sprijinul</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experților</a:t>
            </a:r>
            <a:r>
              <a:rPr lang="en-US" sz="1600" dirty="0">
                <a:latin typeface="Arial" panose="020B0604020202020204" pitchFamily="34" charset="0"/>
                <a:cs typeface="Arial" panose="020B0604020202020204" pitchFamily="34" charset="0"/>
              </a:rPr>
              <a:t> din </a:t>
            </a:r>
            <a:r>
              <a:rPr lang="en-US" sz="1600" dirty="0" err="1">
                <a:latin typeface="Arial" panose="020B0604020202020204" pitchFamily="34" charset="0"/>
                <a:cs typeface="Arial" panose="020B0604020202020204" pitchFamily="34" charset="0"/>
              </a:rPr>
              <a:t>Suedia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Marea</a:t>
            </a:r>
            <a:r>
              <a:rPr lang="en-US" sz="1600" dirty="0">
                <a:latin typeface="Arial" panose="020B0604020202020204" pitchFamily="34" charset="0"/>
                <a:cs typeface="Arial" panose="020B0604020202020204" pitchFamily="34" charset="0"/>
              </a:rPr>
              <a:t> Britanie.</a:t>
            </a:r>
            <a:endParaRPr lang="en-US" sz="16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600" dirty="0" err="1">
                <a:latin typeface="Arial" panose="020B0604020202020204" pitchFamily="34" charset="0"/>
                <a:cs typeface="Arial" panose="020B0604020202020204" pitchFamily="34" charset="0"/>
              </a:rPr>
              <a:t>Recomandări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pentru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înființarea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unui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Grup</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lucru</a:t>
            </a:r>
            <a:r>
              <a:rPr lang="en-US" sz="1600" dirty="0">
                <a:latin typeface="Arial" panose="020B0604020202020204" pitchFamily="34" charset="0"/>
                <a:cs typeface="Arial" panose="020B0604020202020204" pitchFamily="34" charset="0"/>
              </a:rPr>
              <a:t> PGI </a:t>
            </a:r>
            <a:r>
              <a:rPr lang="en-US" sz="1600" dirty="0" err="1">
                <a:latin typeface="Arial" panose="020B0604020202020204" pitchFamily="34" charset="0"/>
                <a:cs typeface="Arial" panose="020B0604020202020204" pitchFamily="34" charset="0"/>
              </a:rPr>
              <a:t>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pentru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actualizarea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planului</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acțiune</a:t>
            </a:r>
            <a:r>
              <a:rPr lang="en-US" sz="1600" dirty="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p>
            <a:pPr algn="just">
              <a:lnSpc>
                <a:spcPct val="90000"/>
              </a:lnSpc>
            </a:pPr>
            <a:r>
              <a:rPr lang="en-US" sz="1600" dirty="0" err="1">
                <a:latin typeface="Arial" panose="020B0604020202020204" pitchFamily="34" charset="0"/>
                <a:cs typeface="Arial" panose="020B0604020202020204" pitchFamily="34" charset="0"/>
              </a:rPr>
              <a:t>Prin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aceste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activități</a:t>
            </a:r>
            <a:r>
              <a:rPr lang="en-US" sz="1600" dirty="0">
                <a:latin typeface="Arial" panose="020B0604020202020204" pitchFamily="34" charset="0"/>
                <a:cs typeface="Arial" panose="020B0604020202020204" pitchFamily="34" charset="0"/>
              </a:rPr>
              <a:t>, SCRM a </a:t>
            </a:r>
            <a:r>
              <a:rPr lang="en-US" sz="1600" dirty="0" err="1">
                <a:latin typeface="Arial" panose="020B0604020202020204" pitchFamily="34" charset="0"/>
                <a:cs typeface="Arial" panose="020B0604020202020204" pitchFamily="34" charset="0"/>
              </a:rPr>
              <a:t>întărit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standardele</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protecție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incluziune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contribuind</a:t>
            </a:r>
            <a:r>
              <a:rPr lang="en-US" sz="1600" dirty="0">
                <a:latin typeface="Arial" panose="020B0604020202020204" pitchFamily="34" charset="0"/>
                <a:cs typeface="Arial" panose="020B0604020202020204" pitchFamily="34" charset="0"/>
              </a:rPr>
              <a:t> la </a:t>
            </a:r>
            <a:r>
              <a:rPr lang="en-US" sz="1600" dirty="0" err="1">
                <a:latin typeface="Arial" panose="020B0604020202020204" pitchFamily="34" charset="0"/>
                <a:cs typeface="Arial" panose="020B0604020202020204" pitchFamily="34" charset="0"/>
              </a:rPr>
              <a:t>construirea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unor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comunități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sigure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echitabile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incluzive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pentru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toate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categoriile</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persoane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vulnerabile</a:t>
            </a:r>
            <a:r>
              <a:rPr lang="en-US" sz="1600" dirty="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170180"/>
            <a:ext cx="9144000" cy="1814830"/>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63401"/>
            <a:ext cx="7886700" cy="1348065"/>
          </a:xfrm>
        </p:spPr>
        <p:txBody>
          <a:bodyPr>
            <a:normAutofit/>
          </a:bodyPr>
          <a:lstStyle/>
          <a:p>
            <a:pPr>
              <a:lnSpc>
                <a:spcPct val="90000"/>
              </a:lnSpc>
            </a:pPr>
            <a:r>
              <a:rPr lang="en-US" sz="2800" dirty="0">
                <a:solidFill>
                  <a:srgbClr val="FFFFFF"/>
                </a:solidFill>
                <a:latin typeface="Arial" panose="020B0604020202020204" pitchFamily="34" charset="0"/>
                <a:cs typeface="Arial" panose="020B0604020202020204" pitchFamily="34" charset="0"/>
              </a:rPr>
              <a:t>9. CEA – </a:t>
            </a:r>
            <a:r>
              <a:rPr lang="en-US" sz="2800" dirty="0" err="1">
                <a:solidFill>
                  <a:srgbClr val="FFFFFF"/>
                </a:solidFill>
                <a:latin typeface="Arial" panose="020B0604020202020204" pitchFamily="34" charset="0"/>
                <a:cs typeface="Arial" panose="020B0604020202020204" pitchFamily="34" charset="0"/>
              </a:rPr>
              <a:t>Responsabilitate</a:t>
            </a:r>
            <a:r>
              <a:rPr lang="en-US" sz="2800" dirty="0">
                <a:solidFill>
                  <a:srgbClr val="FFFFFF"/>
                </a:solidFill>
                <a:latin typeface="Arial" panose="020B0604020202020204" pitchFamily="34" charset="0"/>
                <a:cs typeface="Arial" panose="020B0604020202020204" pitchFamily="34" charset="0"/>
              </a:rPr>
              <a:t> </a:t>
            </a:r>
            <a:r>
              <a:rPr lang="en-US" sz="2800" dirty="0" err="1">
                <a:solidFill>
                  <a:srgbClr val="FFFFFF"/>
                </a:solidFill>
                <a:latin typeface="Arial" panose="020B0604020202020204" pitchFamily="34" charset="0"/>
                <a:cs typeface="Arial" panose="020B0604020202020204" pitchFamily="34" charset="0"/>
              </a:rPr>
              <a:t>Comunitară</a:t>
            </a:r>
            <a:endParaRPr lang="en-US" sz="2800" dirty="0">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2043430"/>
            <a:ext cx="7886700" cy="4133850"/>
          </a:xfrm>
        </p:spPr>
        <p:txBody>
          <a:bodyPr>
            <a:normAutofit fontScale="90000" lnSpcReduction="10000"/>
          </a:bodyPr>
          <a:lstStyle/>
          <a:p>
            <a:pPr marL="0" indent="0" algn="just">
              <a:lnSpc>
                <a:spcPct val="90000"/>
              </a:lnSpc>
              <a:buNone/>
            </a:pP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2024,</a:t>
            </a:r>
            <a:r>
              <a:rPr lang="en-US" altLang="en-US" sz="1800" dirty="0">
                <a:latin typeface="Arial" panose="020B0604020202020204" pitchFamily="34" charset="0"/>
                <a:cs typeface="Arial" panose="020B0604020202020204" pitchFamily="34" charset="0"/>
              </a:rPr>
              <a:t> AO SCRM </a:t>
            </a:r>
            <a:r>
              <a:rPr lang="en-US" sz="1800" dirty="0">
                <a:latin typeface="Arial" panose="020B0604020202020204" pitchFamily="34" charset="0"/>
                <a:cs typeface="Arial" panose="020B0604020202020204" pitchFamily="34" charset="0"/>
              </a:rPr>
              <a:t>a </a:t>
            </a:r>
            <a:r>
              <a:rPr lang="en-US" sz="1800" dirty="0" err="1">
                <a:latin typeface="Arial" panose="020B0604020202020204" pitchFamily="34" charset="0"/>
                <a:cs typeface="Arial" panose="020B0604020202020204" pitchFamily="34" charset="0"/>
              </a:rPr>
              <a:t>consolidat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implicarea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comunităților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responsabilitatea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organizațională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printr</a:t>
            </a:r>
            <a:r>
              <a:rPr lang="en-US" sz="1800" dirty="0">
                <a:latin typeface="Arial" panose="020B0604020202020204" pitchFamily="34" charset="0"/>
                <a:cs typeface="Arial" panose="020B0604020202020204" pitchFamily="34" charset="0"/>
              </a:rPr>
              <a:t>-o </a:t>
            </a:r>
            <a:r>
              <a:rPr lang="en-US" sz="1800" dirty="0" err="1">
                <a:latin typeface="Arial" panose="020B0604020202020204" pitchFamily="34" charset="0"/>
                <a:cs typeface="Arial" panose="020B0604020202020204" pitchFamily="34" charset="0"/>
              </a:rPr>
              <a:t>serie</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inițiative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strategice</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marL="0" indent="0" algn="just">
              <a:lnSpc>
                <a:spcPct val="90000"/>
              </a:lnSpc>
              <a:buNone/>
            </a:pPr>
            <a:r>
              <a:rPr lang="en-US" sz="1800"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Evaluări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și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autoevaluări</a:t>
            </a:r>
            <a:r>
              <a:rPr lang="en-US" sz="1800" b="1" dirty="0">
                <a:latin typeface="Arial" panose="020B0604020202020204" pitchFamily="34" charset="0"/>
                <a:cs typeface="Arial" panose="020B0604020202020204" pitchFamily="34" charset="0"/>
              </a:rPr>
              <a:t> CEA</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a:latin typeface="Arial" panose="020B0604020202020204" pitchFamily="34" charset="0"/>
                <a:cs typeface="Arial" panose="020B0604020202020204" pitchFamily="34" charset="0"/>
              </a:rPr>
              <a:t>S-a </a:t>
            </a:r>
            <a:r>
              <a:rPr lang="en-US" sz="1800" dirty="0" err="1">
                <a:latin typeface="Arial" panose="020B0604020202020204" pitchFamily="34" charset="0"/>
                <a:cs typeface="Arial" panose="020B0604020202020204" pitchFamily="34" charset="0"/>
              </a:rPr>
              <a:t>desfășurat</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evaluare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externă</a:t>
            </a:r>
            <a:r>
              <a:rPr lang="en-US" sz="1800" dirty="0">
                <a:latin typeface="Arial" panose="020B0604020202020204" pitchFamily="34" charset="0"/>
                <a:cs typeface="Arial" panose="020B0604020202020204" pitchFamily="34" charset="0"/>
              </a:rPr>
              <a:t> CEA </a:t>
            </a:r>
            <a:r>
              <a:rPr lang="en-US" sz="1800" dirty="0" err="1">
                <a:latin typeface="Arial" panose="020B0604020202020204" pitchFamily="34" charset="0"/>
                <a:cs typeface="Arial" panose="020B0604020202020204" pitchFamily="34" charset="0"/>
              </a:rPr>
              <a:t>realizată</a:t>
            </a:r>
            <a:r>
              <a:rPr lang="en-US" sz="1800" dirty="0">
                <a:latin typeface="Arial" panose="020B0604020202020204" pitchFamily="34" charset="0"/>
                <a:cs typeface="Arial" panose="020B0604020202020204" pitchFamily="34" charset="0"/>
              </a:rPr>
              <a:t> de </a:t>
            </a:r>
            <a:r>
              <a:rPr lang="en-US" altLang="en-US" sz="1800" dirty="0">
                <a:latin typeface="Arial" panose="020B0604020202020204" pitchFamily="34" charset="0"/>
                <a:cs typeface="Arial" panose="020B0604020202020204" pitchFamily="34" charset="0"/>
              </a:rPr>
              <a:t>Federația Internațională a Societăților de Cruce Roșie și Semilună Roșie </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incluzând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interviuri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vizite</a:t>
            </a:r>
            <a:r>
              <a:rPr lang="en-US" sz="1800" dirty="0">
                <a:latin typeface="Arial" panose="020B0604020202020204" pitchFamily="34" charset="0"/>
                <a:cs typeface="Arial" panose="020B0604020202020204" pitchFamily="34" charset="0"/>
              </a:rPr>
              <a:t> la </a:t>
            </a:r>
            <a:r>
              <a:rPr lang="en-US" sz="1800" dirty="0" err="1">
                <a:latin typeface="Arial" panose="020B0604020202020204" pitchFamily="34" charset="0"/>
                <a:cs typeface="Arial" panose="020B0604020202020204" pitchFamily="34" charset="0"/>
              </a:rPr>
              <a:t>filiale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analiză</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documente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strategice</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err="1">
                <a:latin typeface="Arial" panose="020B0604020202020204" pitchFamily="34" charset="0"/>
                <a:cs typeface="Arial" panose="020B0604020202020204" pitchFamily="34" charset="0"/>
              </a:rPr>
              <a:t>Rezultatele</a:t>
            </a:r>
            <a:r>
              <a:rPr lang="en-US" sz="1800" dirty="0">
                <a:latin typeface="Arial" panose="020B0604020202020204" pitchFamily="34" charset="0"/>
                <a:cs typeface="Arial" panose="020B0604020202020204" pitchFamily="34" charset="0"/>
              </a:rPr>
              <a:t> au </a:t>
            </a:r>
            <a:r>
              <a:rPr lang="en-US" sz="1800" dirty="0" err="1">
                <a:latin typeface="Arial" panose="020B0604020202020204" pitchFamily="34" charset="0"/>
                <a:cs typeface="Arial" panose="020B0604020202020204" pitchFamily="34" charset="0"/>
              </a:rPr>
              <a:t>evidențiat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necesitatea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desemnării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punctelor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focale</a:t>
            </a:r>
            <a:r>
              <a:rPr lang="en-US" sz="1800" dirty="0">
                <a:latin typeface="Arial" panose="020B0604020202020204" pitchFamily="34" charset="0"/>
                <a:cs typeface="Arial" panose="020B0604020202020204" pitchFamily="34" charset="0"/>
              </a:rPr>
              <a:t> CEA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filiale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îmbunătățirea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colectării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gestionării</a:t>
            </a:r>
            <a:r>
              <a:rPr lang="en-US" sz="1800" dirty="0">
                <a:latin typeface="Arial" panose="020B0604020202020204" pitchFamily="34" charset="0"/>
                <a:cs typeface="Arial" panose="020B0604020202020204" pitchFamily="34" charset="0"/>
              </a:rPr>
              <a:t> feedback-</a:t>
            </a:r>
            <a:r>
              <a:rPr lang="en-US" sz="1800" dirty="0" err="1">
                <a:latin typeface="Arial" panose="020B0604020202020204" pitchFamily="34" charset="0"/>
                <a:cs typeface="Arial" panose="020B0604020202020204" pitchFamily="34" charset="0"/>
              </a:rPr>
              <a:t>ului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aplicarea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metodelor</a:t>
            </a:r>
            <a:r>
              <a:rPr lang="en-US" sz="1800" dirty="0">
                <a:latin typeface="Arial" panose="020B0604020202020204" pitchFamily="34" charset="0"/>
                <a:cs typeface="Arial" panose="020B0604020202020204" pitchFamily="34" charset="0"/>
              </a:rPr>
              <a:t> participative </a:t>
            </a:r>
            <a:r>
              <a:rPr lang="en-US" sz="1800" dirty="0" err="1">
                <a:latin typeface="Arial" panose="020B0604020202020204" pitchFamily="34" charset="0"/>
                <a:cs typeface="Arial" panose="020B0604020202020204" pitchFamily="34" charset="0"/>
              </a:rPr>
              <a:t>structurate</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a:latin typeface="Arial" panose="020B0604020202020204" pitchFamily="34" charset="0"/>
                <a:cs typeface="Arial" panose="020B0604020202020204" pitchFamily="34" charset="0"/>
              </a:rPr>
              <a:t>O </a:t>
            </a:r>
            <a:r>
              <a:rPr lang="en-US" sz="1800" dirty="0" err="1">
                <a:latin typeface="Arial" panose="020B0604020202020204" pitchFamily="34" charset="0"/>
                <a:cs typeface="Arial" panose="020B0604020202020204" pitchFamily="34" charset="0"/>
              </a:rPr>
              <a:t>autoevaluare</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referință</a:t>
            </a:r>
            <a:r>
              <a:rPr lang="en-US" sz="1800" dirty="0">
                <a:latin typeface="Arial" panose="020B0604020202020204" pitchFamily="34" charset="0"/>
                <a:cs typeface="Arial" panose="020B0604020202020204" pitchFamily="34" charset="0"/>
              </a:rPr>
              <a:t> a </a:t>
            </a:r>
            <a:r>
              <a:rPr lang="en-US" sz="1800" dirty="0" err="1">
                <a:latin typeface="Arial" panose="020B0604020202020204" pitchFamily="34" charset="0"/>
                <a:cs typeface="Arial" panose="020B0604020202020204" pitchFamily="34" charset="0"/>
              </a:rPr>
              <a:t>fost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efectuată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analiza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mecanismelor</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reclamații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feedback, </a:t>
            </a:r>
            <a:r>
              <a:rPr lang="en-US" sz="1800" dirty="0" err="1">
                <a:latin typeface="Arial" panose="020B0604020202020204" pitchFamily="34" charset="0"/>
                <a:cs typeface="Arial" panose="020B0604020202020204" pitchFamily="34" charset="0"/>
              </a:rPr>
              <a:t>implicând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directori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filiale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coordonatori</a:t>
            </a:r>
            <a:r>
              <a:rPr lang="en-US" sz="1800" dirty="0">
                <a:latin typeface="Arial" panose="020B0604020202020204" pitchFamily="34" charset="0"/>
                <a:cs typeface="Arial" panose="020B0604020202020204" pitchFamily="34" charset="0"/>
              </a:rPr>
              <a:t> de program.</a:t>
            </a:r>
            <a:endParaRPr lang="en-US" sz="1800" dirty="0">
              <a:latin typeface="Arial" panose="020B0604020202020204" pitchFamily="34" charset="0"/>
              <a:cs typeface="Arial" panose="020B0604020202020204" pitchFamily="34" charset="0"/>
            </a:endParaRPr>
          </a:p>
          <a:p>
            <a:pPr marL="0" indent="0" algn="just">
              <a:lnSpc>
                <a:spcPct val="90000"/>
              </a:lnSpc>
              <a:buNone/>
            </a:pPr>
            <a:r>
              <a:rPr lang="en-US" sz="1800"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Inițiative</a:t>
            </a:r>
            <a:r>
              <a:rPr lang="en-US" sz="1800" b="1" dirty="0">
                <a:latin typeface="Arial" panose="020B0604020202020204" pitchFamily="34" charset="0"/>
                <a:cs typeface="Arial" panose="020B0604020202020204" pitchFamily="34" charset="0"/>
              </a:rPr>
              <a:t> de </a:t>
            </a:r>
            <a:r>
              <a:rPr lang="en-US" sz="1800" b="1" dirty="0" err="1">
                <a:latin typeface="Arial" panose="020B0604020202020204" pitchFamily="34" charset="0"/>
                <a:cs typeface="Arial" panose="020B0604020202020204" pitchFamily="34" charset="0"/>
              </a:rPr>
              <a:t>informare</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și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participare</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comunitară</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err="1">
                <a:latin typeface="Arial" panose="020B0604020202020204" pitchFamily="34" charset="0"/>
                <a:cs typeface="Arial" panose="020B0604020202020204" pitchFamily="34" charset="0"/>
              </a:rPr>
              <a:t>Campanii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educaționale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conștientizare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școli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comunități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online.</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err="1">
                <a:latin typeface="Arial" panose="020B0604020202020204" pitchFamily="34" charset="0"/>
                <a:cs typeface="Arial" panose="020B0604020202020204" pitchFamily="34" charset="0"/>
              </a:rPr>
              <a:t>Evenimente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organizate</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filialele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Călărași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Basarabeasca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Soroca au </a:t>
            </a:r>
            <a:r>
              <a:rPr lang="en-US" sz="1800" dirty="0" err="1">
                <a:latin typeface="Arial" panose="020B0604020202020204" pitchFamily="34" charset="0"/>
                <a:cs typeface="Arial" panose="020B0604020202020204" pitchFamily="34" charset="0"/>
              </a:rPr>
              <a:t>promovat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voluntariatul</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valorile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fundamentale</a:t>
            </a:r>
            <a:r>
              <a:rPr lang="en-US" sz="1800" dirty="0">
                <a:latin typeface="Arial" panose="020B0604020202020204" pitchFamily="34" charset="0"/>
                <a:cs typeface="Arial" panose="020B0604020202020204" pitchFamily="34" charset="0"/>
              </a:rPr>
              <a:t> ale </a:t>
            </a:r>
            <a:r>
              <a:rPr lang="en-US" sz="1800" dirty="0" err="1">
                <a:latin typeface="Arial" panose="020B0604020202020204" pitchFamily="34" charset="0"/>
                <a:cs typeface="Arial" panose="020B0604020202020204" pitchFamily="34" charset="0"/>
              </a:rPr>
              <a:t>Mișcării</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err="1">
                <a:latin typeface="Arial" panose="020B0604020202020204" pitchFamily="34" charset="0"/>
                <a:cs typeface="Arial" panose="020B0604020202020204" pitchFamily="34" charset="0"/>
              </a:rPr>
              <a:t>Activități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Ziua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Independenței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Ziua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Internațională</a:t>
            </a:r>
            <a:r>
              <a:rPr lang="en-US" sz="1800" dirty="0">
                <a:latin typeface="Arial" panose="020B0604020202020204" pitchFamily="34" charset="0"/>
                <a:cs typeface="Arial" panose="020B0604020202020204" pitchFamily="34" charset="0"/>
              </a:rPr>
              <a:t> a </a:t>
            </a:r>
            <a:r>
              <a:rPr lang="en-US" sz="1800" dirty="0" err="1">
                <a:latin typeface="Arial" panose="020B0604020202020204" pitchFamily="34" charset="0"/>
                <a:cs typeface="Arial" panose="020B0604020202020204" pitchFamily="34" charset="0"/>
              </a:rPr>
              <a:t>Voluntariatului</a:t>
            </a:r>
            <a:r>
              <a:rPr lang="en-US" sz="1800" dirty="0">
                <a:latin typeface="Arial" panose="020B0604020202020204" pitchFamily="34" charset="0"/>
                <a:cs typeface="Arial" panose="020B0604020202020204" pitchFamily="34" charset="0"/>
              </a:rPr>
              <a:t> au </a:t>
            </a:r>
            <a:r>
              <a:rPr lang="en-US" sz="1800" dirty="0" err="1">
                <a:latin typeface="Arial" panose="020B0604020202020204" pitchFamily="34" charset="0"/>
                <a:cs typeface="Arial" panose="020B0604020202020204" pitchFamily="34" charset="0"/>
              </a:rPr>
              <a:t>implicat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tineri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voluntari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locali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acțiuni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civice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umanitare</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1765935"/>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pPr>
              <a:lnSpc>
                <a:spcPct val="90000"/>
              </a:lnSpc>
            </a:pPr>
            <a:r>
              <a:rPr lang="en-US" sz="3600">
                <a:solidFill>
                  <a:srgbClr val="FFFFFF"/>
                </a:solidFill>
                <a:latin typeface="Arial" panose="020B0604020202020204" pitchFamily="34" charset="0"/>
                <a:cs typeface="Arial" panose="020B0604020202020204" pitchFamily="34" charset="0"/>
              </a:rPr>
              <a:t>CEA- Responsabilitatea Comunitară</a:t>
            </a:r>
            <a:endParaRPr lang="en-US" sz="3600">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2065020"/>
            <a:ext cx="7886700" cy="4112260"/>
          </a:xfrm>
        </p:spPr>
        <p:txBody>
          <a:bodyPr>
            <a:normAutofit/>
          </a:bodyPr>
          <a:lstStyle/>
          <a:p>
            <a:pPr marL="0" indent="0" algn="just">
              <a:lnSpc>
                <a:spcPct val="90000"/>
              </a:lnSpc>
              <a:buNone/>
            </a:pPr>
            <a:r>
              <a:rPr lang="en-US" sz="1800"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Canale</a:t>
            </a:r>
            <a:r>
              <a:rPr lang="en-US" sz="1800" b="1" dirty="0">
                <a:latin typeface="Arial" panose="020B0604020202020204" pitchFamily="34" charset="0"/>
                <a:cs typeface="Arial" panose="020B0604020202020204" pitchFamily="34" charset="0"/>
              </a:rPr>
              <a:t> de </a:t>
            </a:r>
            <a:r>
              <a:rPr lang="en-US" sz="1800" b="1" dirty="0" err="1">
                <a:latin typeface="Arial" panose="020B0604020202020204" pitchFamily="34" charset="0"/>
                <a:cs typeface="Arial" panose="020B0604020202020204" pitchFamily="34" charset="0"/>
              </a:rPr>
              <a:t>comunicare</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și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digitalizare</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err="1">
                <a:latin typeface="Arial" panose="020B0604020202020204" pitchFamily="34" charset="0"/>
                <a:cs typeface="Arial" panose="020B0604020202020204" pitchFamily="34" charset="0"/>
              </a:rPr>
              <a:t>Centrul</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Apel</a:t>
            </a:r>
            <a:r>
              <a:rPr lang="en-US" altLang="en-US" sz="1800" dirty="0" err="1">
                <a:latin typeface="Arial" panose="020B0604020202020204" pitchFamily="34" charset="0"/>
                <a:cs typeface="Arial" panose="020B0604020202020204" pitchFamily="34" charset="0"/>
              </a:rPr>
              <a:t> AO</a:t>
            </a:r>
            <a:r>
              <a:rPr lang="en-US" sz="1800" dirty="0">
                <a:latin typeface="Arial" panose="020B0604020202020204" pitchFamily="34" charset="0"/>
                <a:cs typeface="Arial" panose="020B0604020202020204" pitchFamily="34" charset="0"/>
              </a:rPr>
              <a:t> SCRM a </a:t>
            </a:r>
            <a:r>
              <a:rPr lang="en-US" sz="1800" dirty="0" err="1">
                <a:latin typeface="Arial" panose="020B0604020202020204" pitchFamily="34" charset="0"/>
                <a:cs typeface="Arial" panose="020B0604020202020204" pitchFamily="34" charset="0"/>
              </a:rPr>
              <a:t>fost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principalul</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mecanism</a:t>
            </a:r>
            <a:r>
              <a:rPr lang="en-US" sz="1800" dirty="0">
                <a:latin typeface="Arial" panose="020B0604020202020204" pitchFamily="34" charset="0"/>
                <a:cs typeface="Arial" panose="020B0604020202020204" pitchFamily="34" charset="0"/>
              </a:rPr>
              <a:t> de feedback </a:t>
            </a:r>
            <a:r>
              <a:rPr lang="en-US" sz="1800" dirty="0" err="1">
                <a:latin typeface="Arial" panose="020B0604020202020204" pitchFamily="34" charset="0"/>
                <a:cs typeface="Arial" panose="020B0604020202020204" pitchFamily="34" charset="0"/>
              </a:rPr>
              <a:t>comunitar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oferind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comunicare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bidirecțională</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a:latin typeface="Arial" panose="020B0604020202020204" pitchFamily="34" charset="0"/>
                <a:cs typeface="Arial" panose="020B0604020202020204" pitchFamily="34" charset="0"/>
              </a:rPr>
              <a:t>Facebook-</a:t>
            </a:r>
            <a:r>
              <a:rPr lang="en-US" sz="1800" dirty="0" err="1">
                <a:latin typeface="Arial" panose="020B0604020202020204" pitchFamily="34" charset="0"/>
                <a:cs typeface="Arial" panose="020B0604020202020204" pitchFamily="34" charset="0"/>
              </a:rPr>
              <a:t>ul</a:t>
            </a:r>
            <a:r>
              <a:rPr lang="en-US" sz="1800" dirty="0">
                <a:latin typeface="Arial" panose="020B0604020202020204" pitchFamily="34" charset="0"/>
                <a:cs typeface="Arial" panose="020B0604020202020204" pitchFamily="34" charset="0"/>
              </a:rPr>
              <a:t> central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al </a:t>
            </a:r>
            <a:r>
              <a:rPr lang="en-US" sz="1800" dirty="0" err="1">
                <a:latin typeface="Arial" panose="020B0604020202020204" pitchFamily="34" charset="0"/>
                <a:cs typeface="Arial" panose="020B0604020202020204" pitchFamily="34" charset="0"/>
              </a:rPr>
              <a:t>filialelor</a:t>
            </a:r>
            <a:r>
              <a:rPr lang="en-US" sz="1800" dirty="0">
                <a:latin typeface="Arial" panose="020B0604020202020204" pitchFamily="34" charset="0"/>
                <a:cs typeface="Arial" panose="020B0604020202020204" pitchFamily="34" charset="0"/>
              </a:rPr>
              <a:t> a </a:t>
            </a:r>
            <a:r>
              <a:rPr lang="en-US" sz="1800" dirty="0" err="1">
                <a:latin typeface="Arial" panose="020B0604020202020204" pitchFamily="34" charset="0"/>
                <a:cs typeface="Arial" panose="020B0604020202020204" pitchFamily="34" charset="0"/>
              </a:rPr>
              <a:t>fost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folosit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activ</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interacțiune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informare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reacții</a:t>
            </a:r>
            <a:r>
              <a:rPr lang="en-US" sz="1800" dirty="0">
                <a:latin typeface="Arial" panose="020B0604020202020204" pitchFamily="34" charset="0"/>
                <a:cs typeface="Arial" panose="020B0604020202020204" pitchFamily="34" charset="0"/>
              </a:rPr>
              <a:t> la </a:t>
            </a:r>
            <a:r>
              <a:rPr lang="en-US" sz="1800" dirty="0" err="1">
                <a:latin typeface="Arial" panose="020B0604020202020204" pitchFamily="34" charset="0"/>
                <a:cs typeface="Arial" panose="020B0604020202020204" pitchFamily="34" charset="0"/>
              </a:rPr>
              <a:t>nevoile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publicului</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r>
              <a:rPr lang="en-US" sz="1800" dirty="0">
                <a:latin typeface="Arial" panose="020B0604020202020204" pitchFamily="34" charset="0"/>
                <a:cs typeface="Arial" panose="020B0604020202020204" pitchFamily="34" charset="0"/>
              </a:rPr>
              <a:t>Website-</a:t>
            </a:r>
            <a:r>
              <a:rPr lang="en-US" sz="1800" dirty="0" err="1">
                <a:latin typeface="Arial" panose="020B0604020202020204" pitchFamily="34" charset="0"/>
                <a:cs typeface="Arial" panose="020B0604020202020204" pitchFamily="34" charset="0"/>
              </a:rPr>
              <a:t>ul</a:t>
            </a:r>
            <a:r>
              <a:rPr lang="en-US" sz="1800" dirty="0">
                <a:latin typeface="Arial" panose="020B0604020202020204" pitchFamily="34" charset="0"/>
                <a:cs typeface="Arial" panose="020B0604020202020204" pitchFamily="34" charset="0"/>
              </a:rPr>
              <a:t> SCRM a </a:t>
            </a:r>
            <a:r>
              <a:rPr lang="en-US" sz="1800" dirty="0" err="1">
                <a:latin typeface="Arial" panose="020B0604020202020204" pitchFamily="34" charset="0"/>
                <a:cs typeface="Arial" panose="020B0604020202020204" pitchFamily="34" charset="0"/>
              </a:rPr>
              <a:t>fost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finalizat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deveni</a:t>
            </a:r>
            <a:r>
              <a:rPr lang="en-US" sz="1800" dirty="0">
                <a:latin typeface="Arial" panose="020B0604020202020204" pitchFamily="34" charset="0"/>
                <a:cs typeface="Arial" panose="020B0604020202020204" pitchFamily="34" charset="0"/>
              </a:rPr>
              <a:t> un instrument-</a:t>
            </a:r>
            <a:r>
              <a:rPr lang="en-US" sz="1800" dirty="0" err="1">
                <a:latin typeface="Arial" panose="020B0604020202020204" pitchFamily="34" charset="0"/>
                <a:cs typeface="Arial" panose="020B0604020202020204" pitchFamily="34" charset="0"/>
              </a:rPr>
              <a:t>cheie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prezentarea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impactului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național</a:t>
            </a:r>
            <a:r>
              <a:rPr lang="en-US" sz="1800" dirty="0">
                <a:latin typeface="Arial" panose="020B0604020202020204" pitchFamily="34" charset="0"/>
                <a:cs typeface="Arial" panose="020B0604020202020204" pitchFamily="34" charset="0"/>
              </a:rPr>
              <a:t> al </a:t>
            </a:r>
            <a:r>
              <a:rPr lang="en-US" sz="1800" dirty="0" err="1">
                <a:latin typeface="Arial" panose="020B0604020202020204" pitchFamily="34" charset="0"/>
                <a:cs typeface="Arial" panose="020B0604020202020204" pitchFamily="34" charset="0"/>
              </a:rPr>
              <a:t>organizației</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buFont typeface="Arial" panose="020B0604020202020204" pitchFamily="34" charset="0"/>
              <a:buChar char="•"/>
            </a:pPr>
            <a:endParaRPr lang="en-US" sz="1800" dirty="0">
              <a:latin typeface="Arial" panose="020B0604020202020204" pitchFamily="34" charset="0"/>
              <a:cs typeface="Arial" panose="020B0604020202020204" pitchFamily="34" charset="0"/>
            </a:endParaRPr>
          </a:p>
          <a:p>
            <a:pPr marL="0" indent="0" algn="just">
              <a:lnSpc>
                <a:spcPct val="90000"/>
              </a:lnSpc>
              <a:buNone/>
            </a:pPr>
            <a:r>
              <a:rPr lang="en-US" sz="1800" dirty="0">
                <a:latin typeface="Arial" panose="020B0604020202020204" pitchFamily="34" charset="0"/>
                <a:cs typeface="Arial" panose="020B0604020202020204" pitchFamily="34" charset="0"/>
              </a:rPr>
              <a:t>SCRM a </a:t>
            </a:r>
            <a:r>
              <a:rPr lang="en-US" sz="1800" dirty="0" err="1">
                <a:latin typeface="Arial" panose="020B0604020202020204" pitchFamily="34" charset="0"/>
                <a:cs typeface="Arial" panose="020B0604020202020204" pitchFamily="34" charset="0"/>
              </a:rPr>
              <a:t>demonstrat</a:t>
            </a:r>
            <a:r>
              <a:rPr lang="en-US" sz="1800" dirty="0">
                <a:latin typeface="Arial" panose="020B0604020202020204" pitchFamily="34" charset="0"/>
                <a:cs typeface="Arial" panose="020B0604020202020204" pitchFamily="34" charset="0"/>
              </a:rPr>
              <a:t> un </a:t>
            </a:r>
            <a:r>
              <a:rPr lang="en-US" sz="1800" dirty="0" err="1">
                <a:latin typeface="Arial" panose="020B0604020202020204" pitchFamily="34" charset="0"/>
                <a:cs typeface="Arial" panose="020B0604020202020204" pitchFamily="34" charset="0"/>
              </a:rPr>
              <a:t>angajament</a:t>
            </a:r>
            <a:r>
              <a:rPr lang="en-US" sz="1800" dirty="0">
                <a:latin typeface="Arial" panose="020B0604020202020204" pitchFamily="34" charset="0"/>
                <a:cs typeface="Arial" panose="020B0604020202020204" pitchFamily="34" charset="0"/>
              </a:rPr>
              <a:t> solid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transparență</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incluziune</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și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participare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adaptându-și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practicile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pentru</a:t>
            </a:r>
            <a:r>
              <a:rPr lang="en-US" sz="1800" dirty="0">
                <a:latin typeface="Arial" panose="020B0604020202020204" pitchFamily="34" charset="0"/>
                <a:cs typeface="Arial" panose="020B0604020202020204" pitchFamily="34" charset="0"/>
              </a:rPr>
              <a:t> a integra </a:t>
            </a:r>
            <a:r>
              <a:rPr lang="en-US" sz="1800" dirty="0" err="1">
                <a:latin typeface="Arial" panose="020B0604020202020204" pitchFamily="34" charset="0"/>
                <a:cs typeface="Arial" panose="020B0604020202020204" pitchFamily="34" charset="0"/>
              </a:rPr>
              <a:t>vocile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beneficiarilor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toate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etapele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activităților</a:t>
            </a:r>
            <a:r>
              <a:rPr lang="en-US" sz="1800" dirty="0">
                <a:latin typeface="Arial" panose="020B0604020202020204" pitchFamily="34" charset="0"/>
                <a:cs typeface="Arial" panose="020B0604020202020204" pitchFamily="34" charset="0"/>
              </a:rPr>
              <a:t> sale </a:t>
            </a:r>
            <a:r>
              <a:rPr lang="en-US" sz="1800" dirty="0" err="1">
                <a:latin typeface="Arial" panose="020B0604020202020204" pitchFamily="34" charset="0"/>
                <a:cs typeface="Arial" panose="020B0604020202020204" pitchFamily="34" charset="0"/>
              </a:rPr>
              <a:t>umanitare</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algn="just">
              <a:lnSpc>
                <a:spcPct val="90000"/>
              </a:lnSpc>
            </a:pPr>
            <a:endParaRPr lang="en-US" sz="1800" dirty="0">
              <a:latin typeface="Arial" panose="020B0604020202020204" pitchFamily="34" charset="0"/>
              <a:cs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4985" y="1153795"/>
            <a:ext cx="2610485" cy="4460875"/>
          </a:xfrm>
        </p:spPr>
        <p:txBody>
          <a:bodyPr>
            <a:normAutofit/>
          </a:bodyPr>
          <a:lstStyle/>
          <a:p>
            <a:r>
              <a:rPr lang="en-US" sz="3200">
                <a:solidFill>
                  <a:srgbClr val="FFFFFF"/>
                </a:solidFill>
                <a:latin typeface="Arial" panose="020B0604020202020204" pitchFamily="34" charset="0"/>
                <a:cs typeface="Arial" panose="020B0604020202020204" pitchFamily="34" charset="0"/>
              </a:rPr>
              <a:t>10. Tineret și Voluntariat</a:t>
            </a:r>
            <a:endParaRPr lang="en-US" sz="3200">
              <a:solidFill>
                <a:srgbClr val="FFFFFF"/>
              </a:solidFill>
              <a:latin typeface="Arial" panose="020B0604020202020204" pitchFamily="34" charset="0"/>
              <a:cs typeface="Arial" panose="020B0604020202020204" pitchFamily="34" charset="0"/>
            </a:endParaRPr>
          </a:p>
        </p:txBody>
      </p:sp>
      <p:sp>
        <p:nvSpPr>
          <p:cNvPr id="12" name="Arc 11"/>
          <p:cNvSpPr>
            <a:spLocks noGrp="1" noRot="1" noChangeAspect="1" noMove="1" noResize="1" noEditPoints="1" noAdjustHandles="1" noChangeArrowheads="1" noChangeShapeType="1" noTextEdit="1"/>
          </p:cNvSpPr>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Content Placeholder 2"/>
          <p:cNvSpPr>
            <a:spLocks noGrp="1"/>
          </p:cNvSpPr>
          <p:nvPr>
            <p:ph idx="1"/>
          </p:nvPr>
        </p:nvSpPr>
        <p:spPr>
          <a:xfrm>
            <a:off x="3335481" y="591344"/>
            <a:ext cx="5179868" cy="5585619"/>
          </a:xfrm>
        </p:spPr>
        <p:txBody>
          <a:bodyPr anchor="ctr">
            <a:normAutofit/>
          </a:bodyPr>
          <a:lstStyle/>
          <a:p>
            <a:pPr algn="just">
              <a:lnSpc>
                <a:spcPct val="90000"/>
              </a:lnSpc>
            </a:pPr>
            <a:r>
              <a:rPr lang="en-US" sz="1800" dirty="0" err="1">
                <a:latin typeface="Arial" panose="020B0604020202020204" pitchFamily="34" charset="0"/>
                <a:cs typeface="Arial" panose="020B0604020202020204" pitchFamily="34" charset="0"/>
              </a:rPr>
              <a:t>Campaniile</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recrutare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desfășurate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Criuleni, </a:t>
            </a:r>
            <a:r>
              <a:rPr lang="en-US" sz="1800" dirty="0" err="1">
                <a:latin typeface="Arial" panose="020B0604020202020204" pitchFamily="34" charset="0"/>
                <a:cs typeface="Arial" panose="020B0604020202020204" pitchFamily="34" charset="0"/>
              </a:rPr>
              <a:t>Anenii</a:t>
            </a:r>
            <a:r>
              <a:rPr lang="en-US" sz="1800" dirty="0">
                <a:latin typeface="Arial" panose="020B0604020202020204" pitchFamily="34" charset="0"/>
                <a:cs typeface="Arial" panose="020B0604020202020204" pitchFamily="34" charset="0"/>
              </a:rPr>
              <a:t> Noi, Ungheni, </a:t>
            </a:r>
            <a:r>
              <a:rPr lang="en-US" sz="1800" dirty="0" err="1">
                <a:latin typeface="Arial" panose="020B0604020202020204" pitchFamily="34" charset="0"/>
                <a:cs typeface="Arial" panose="020B0604020202020204" pitchFamily="34" charset="0"/>
              </a:rPr>
              <a:t>Edineț</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Orhei au </a:t>
            </a:r>
            <a:r>
              <a:rPr lang="en-US" sz="1800" dirty="0" err="1">
                <a:latin typeface="Arial" panose="020B0604020202020204" pitchFamily="34" charset="0"/>
                <a:cs typeface="Arial" panose="020B0604020202020204" pitchFamily="34" charset="0"/>
              </a:rPr>
              <a:t>atras</a:t>
            </a:r>
            <a:r>
              <a:rPr lang="en-US" sz="1800" dirty="0">
                <a:latin typeface="Arial" panose="020B0604020202020204" pitchFamily="34" charset="0"/>
                <a:cs typeface="Arial" panose="020B0604020202020204" pitchFamily="34" charset="0"/>
              </a:rPr>
              <a:t> 35 de </a:t>
            </a:r>
            <a:r>
              <a:rPr lang="en-US" sz="1800" dirty="0" err="1">
                <a:latin typeface="Arial" panose="020B0604020202020204" pitchFamily="34" charset="0"/>
                <a:cs typeface="Arial" panose="020B0604020202020204" pitchFamily="34" charset="0"/>
              </a:rPr>
              <a:t>voluntari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noi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cadrul</a:t>
            </a:r>
            <a:r>
              <a:rPr lang="en-US" sz="1800"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Forumul</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Voluntarilor</a:t>
            </a:r>
            <a:r>
              <a:rPr lang="en-US" sz="1800" b="1" dirty="0">
                <a:latin typeface="Arial" panose="020B0604020202020204" pitchFamily="34" charset="0"/>
                <a:cs typeface="Arial" panose="020B0604020202020204" pitchFamily="34" charset="0"/>
              </a:rPr>
              <a:t> 2024</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reprezentanți</a:t>
            </a:r>
            <a:r>
              <a:rPr lang="en-US" sz="1800" dirty="0">
                <a:latin typeface="Arial" panose="020B0604020202020204" pitchFamily="34" charset="0"/>
                <a:cs typeface="Arial" panose="020B0604020202020204" pitchFamily="34" charset="0"/>
              </a:rPr>
              <a:t> din 12 </a:t>
            </a:r>
            <a:r>
              <a:rPr lang="en-US" sz="1800" dirty="0" err="1">
                <a:latin typeface="Arial" panose="020B0604020202020204" pitchFamily="34" charset="0"/>
                <a:cs typeface="Arial" panose="020B0604020202020204" pitchFamily="34" charset="0"/>
              </a:rPr>
              <a:t>filiale</a:t>
            </a:r>
            <a:r>
              <a:rPr lang="en-US" sz="1800" dirty="0">
                <a:latin typeface="Arial" panose="020B0604020202020204" pitchFamily="34" charset="0"/>
                <a:cs typeface="Arial" panose="020B0604020202020204" pitchFamily="34" charset="0"/>
              </a:rPr>
              <a:t> au </a:t>
            </a:r>
            <a:r>
              <a:rPr lang="en-US" sz="1800" dirty="0" err="1">
                <a:latin typeface="Arial" panose="020B0604020202020204" pitchFamily="34" charset="0"/>
                <a:cs typeface="Arial" panose="020B0604020202020204" pitchFamily="34" charset="0"/>
              </a:rPr>
              <a:t>discutat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despre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Strategia</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Voluntariat</a:t>
            </a:r>
            <a:r>
              <a:rPr lang="en-US" sz="1800" dirty="0">
                <a:latin typeface="Arial" panose="020B0604020202020204" pitchFamily="34" charset="0"/>
                <a:cs typeface="Arial" panose="020B0604020202020204" pitchFamily="34" charset="0"/>
              </a:rPr>
              <a:t> 2024–2027, </a:t>
            </a:r>
            <a:r>
              <a:rPr lang="en-US" sz="1800" dirty="0" err="1">
                <a:latin typeface="Arial" panose="020B0604020202020204" pitchFamily="34" charset="0"/>
                <a:cs typeface="Arial" panose="020B0604020202020204" pitchFamily="34" charset="0"/>
              </a:rPr>
              <a:t>Codul</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Conduită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comunicarea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în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situații</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urgență</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marL="0" indent="0" algn="just">
              <a:lnSpc>
                <a:spcPct val="90000"/>
              </a:lnSpc>
              <a:buNone/>
            </a:pPr>
            <a:endParaRPr lang="en-US" sz="1800" dirty="0">
              <a:latin typeface="Arial" panose="020B0604020202020204" pitchFamily="34" charset="0"/>
              <a:cs typeface="Arial" panose="020B0604020202020204" pitchFamily="34" charset="0"/>
            </a:endParaRPr>
          </a:p>
          <a:p>
            <a:pPr algn="just">
              <a:lnSpc>
                <a:spcPct val="90000"/>
              </a:lnSpc>
            </a:pPr>
            <a:r>
              <a:rPr lang="en-US" sz="1800" dirty="0">
                <a:latin typeface="Arial" panose="020B0604020202020204" pitchFamily="34" charset="0"/>
                <a:cs typeface="Arial" panose="020B0604020202020204" pitchFamily="34" charset="0"/>
              </a:rPr>
              <a:t>Un </a:t>
            </a:r>
            <a:r>
              <a:rPr lang="en-US" sz="1800" dirty="0" err="1">
                <a:latin typeface="Arial" panose="020B0604020202020204" pitchFamily="34" charset="0"/>
                <a:cs typeface="Arial" panose="020B0604020202020204" pitchFamily="34" charset="0"/>
              </a:rPr>
              <a:t>progres</a:t>
            </a:r>
            <a:r>
              <a:rPr lang="en-US" sz="1800" dirty="0">
                <a:latin typeface="Arial" panose="020B0604020202020204" pitchFamily="34" charset="0"/>
                <a:cs typeface="Arial" panose="020B0604020202020204" pitchFamily="34" charset="0"/>
              </a:rPr>
              <a:t> major a </a:t>
            </a:r>
            <a:r>
              <a:rPr lang="en-US" sz="1800" dirty="0" err="1">
                <a:latin typeface="Arial" panose="020B0604020202020204" pitchFamily="34" charset="0"/>
                <a:cs typeface="Arial" panose="020B0604020202020204" pitchFamily="34" charset="0"/>
              </a:rPr>
              <a:t>fost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obținerea</a:t>
            </a:r>
            <a:r>
              <a:rPr lang="en-US" sz="1800"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acreditării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oficiale</a:t>
            </a:r>
            <a:r>
              <a:rPr lang="en-US" sz="1800" b="1" dirty="0">
                <a:latin typeface="Arial" panose="020B0604020202020204" pitchFamily="34" charset="0"/>
                <a:cs typeface="Arial" panose="020B0604020202020204" pitchFamily="34" charset="0"/>
              </a:rPr>
              <a:t> a </a:t>
            </a:r>
            <a:r>
              <a:rPr lang="en-US" sz="1800" b="1" dirty="0" err="1">
                <a:latin typeface="Arial" panose="020B0604020202020204" pitchFamily="34" charset="0"/>
                <a:cs typeface="Arial" panose="020B0604020202020204" pitchFamily="34" charset="0"/>
              </a:rPr>
              <a:t>voluntariatului</a:t>
            </a:r>
            <a:r>
              <a:rPr lang="en-US" sz="1800" dirty="0">
                <a:latin typeface="Arial" panose="020B0604020202020204" pitchFamily="34" charset="0"/>
                <a:cs typeface="Arial" panose="020B0604020202020204" pitchFamily="34" charset="0"/>
              </a:rPr>
              <a:t> din </a:t>
            </a:r>
            <a:r>
              <a:rPr lang="en-US" sz="1800" dirty="0" err="1">
                <a:latin typeface="Arial" panose="020B0604020202020204" pitchFamily="34" charset="0"/>
                <a:cs typeface="Arial" panose="020B0604020202020204" pitchFamily="34" charset="0"/>
              </a:rPr>
              <a:t>partea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Ministerului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Educației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Cercetării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oferind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voluntarilor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recunoaștere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formală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prin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contracte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certificate. Cu </a:t>
            </a:r>
            <a:r>
              <a:rPr lang="en-US" sz="1800" dirty="0" err="1">
                <a:latin typeface="Arial" panose="020B0604020202020204" pitchFamily="34" charset="0"/>
                <a:cs typeface="Arial" panose="020B0604020202020204" pitchFamily="34" charset="0"/>
              </a:rPr>
              <a:t>toate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acestea</a:t>
            </a:r>
            <a:r>
              <a:rPr lang="en-US" sz="1800"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retenția</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voluntarilor</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rămâne</a:t>
            </a:r>
            <a:r>
              <a:rPr lang="en-US" sz="1800" dirty="0">
                <a:latin typeface="Arial" panose="020B0604020202020204" pitchFamily="34" charset="0"/>
                <a:cs typeface="Arial" panose="020B0604020202020204" pitchFamily="34" charset="0"/>
              </a:rPr>
              <a:t> o </a:t>
            </a:r>
            <a:r>
              <a:rPr lang="en-US" sz="1800" dirty="0" err="1">
                <a:latin typeface="Arial" panose="020B0604020202020204" pitchFamily="34" charset="0"/>
                <a:cs typeface="Arial" panose="020B0604020202020204" pitchFamily="34" charset="0"/>
              </a:rPr>
              <a:t>provocare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necesitând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programe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mai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structurate</a:t>
            </a:r>
            <a:r>
              <a:rPr lang="en-US" sz="1800" dirty="0">
                <a:latin typeface="Arial" panose="020B0604020202020204" pitchFamily="34" charset="0"/>
                <a:cs typeface="Arial" panose="020B0604020202020204" pitchFamily="34" charset="0"/>
              </a:rPr>
              <a:t> de </a:t>
            </a:r>
            <a:r>
              <a:rPr lang="en-US" sz="1800" dirty="0" err="1">
                <a:latin typeface="Arial" panose="020B0604020202020204" pitchFamily="34" charset="0"/>
                <a:cs typeface="Arial" panose="020B0604020202020204" pitchFamily="34" charset="0"/>
              </a:rPr>
              <a:t>instruire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și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implicare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continuă</a:t>
            </a:r>
            <a:r>
              <a:rPr lang="en-US"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p:cNvSpPr>
            <a:spLocks noGrp="1" noRot="1" noChangeAspect="1" noMove="1" noResize="1" noEditPoints="1" noAdjustHandles="1" noChangeArrowheads="1" noChangeShapeType="1" noTextEdit="1"/>
          </p:cNvSpPr>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p:cNvSpPr>
            <a:spLocks noGrp="1" noRot="1" noChangeAspect="1" noMove="1" noResize="1" noEditPoints="1" noAdjustHandles="1" noChangeArrowheads="1" noChangeShapeType="1" noTextEdit="1"/>
          </p:cNvSpPr>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en-US" sz="2800">
                <a:solidFill>
                  <a:srgbClr val="FFFFFF"/>
                </a:solidFill>
                <a:latin typeface="Arial" panose="020B0604020202020204" pitchFamily="34" charset="0"/>
                <a:cs typeface="Arial" panose="020B0604020202020204" pitchFamily="34" charset="0"/>
              </a:rPr>
              <a:t>11. Persoane asistate</a:t>
            </a:r>
            <a:endParaRPr lang="en-US" sz="2800">
              <a:solidFill>
                <a:srgbClr val="FFFFFF"/>
              </a:solidFill>
              <a:latin typeface="Arial" panose="020B0604020202020204" pitchFamily="34" charset="0"/>
              <a:cs typeface="Arial" panose="020B0604020202020204" pitchFamily="34" charset="0"/>
            </a:endParaRPr>
          </a:p>
        </p:txBody>
      </p:sp>
      <p:sp>
        <p:nvSpPr>
          <p:cNvPr id="21" name="Arc 20"/>
          <p:cNvSpPr>
            <a:spLocks noGrp="1" noRot="1" noChangeAspect="1" noMove="1" noResize="1" noEditPoints="1" noAdjustHandles="1" noChangeArrowheads="1" noChangeShapeType="1" noTextEdit="1"/>
          </p:cNvSpPr>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2" name="Content Placeholder 2"/>
          <p:cNvSpPr>
            <a:spLocks noGrp="1"/>
          </p:cNvSpPr>
          <p:nvPr>
            <p:ph idx="1"/>
          </p:nvPr>
        </p:nvSpPr>
        <p:spPr>
          <a:xfrm>
            <a:off x="3335481" y="591344"/>
            <a:ext cx="5179868" cy="5585619"/>
          </a:xfrm>
        </p:spPr>
        <p:txBody>
          <a:bodyPr anchor="ctr">
            <a:normAutofit/>
          </a:bodyPr>
          <a:lstStyle/>
          <a:p>
            <a:pPr algn="just"/>
            <a:r>
              <a:rPr sz="2400" dirty="0" err="1">
                <a:latin typeface="Arial" panose="020B0604020202020204" pitchFamily="34" charset="0"/>
                <a:cs typeface="Arial" panose="020B0604020202020204" pitchFamily="34" charset="0"/>
              </a:rPr>
              <a:t>Peste</a:t>
            </a:r>
            <a:r>
              <a:rPr sz="2400" dirty="0">
                <a:latin typeface="Arial" panose="020B0604020202020204" pitchFamily="34" charset="0"/>
                <a:cs typeface="Arial" panose="020B0604020202020204" pitchFamily="34" charset="0"/>
              </a:rPr>
              <a:t> 43.000 de </a:t>
            </a:r>
            <a:r>
              <a:rPr sz="2400" dirty="0" err="1">
                <a:latin typeface="Arial" panose="020B0604020202020204" pitchFamily="34" charset="0"/>
                <a:cs typeface="Arial" panose="020B0604020202020204" pitchFamily="34" charset="0"/>
              </a:rPr>
              <a:t>beneficiari</a:t>
            </a:r>
            <a:r>
              <a:rPr sz="240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direcți</a:t>
            </a:r>
            <a:r>
              <a:rPr sz="240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în</a:t>
            </a:r>
            <a:r>
              <a:rPr sz="2400" dirty="0">
                <a:latin typeface="Arial" panose="020B0604020202020204" pitchFamily="34" charset="0"/>
                <a:cs typeface="Arial" panose="020B0604020202020204" pitchFamily="34" charset="0"/>
              </a:rPr>
              <a:t> 2024.</a:t>
            </a:r>
            <a:endParaRPr sz="24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Persoanele cu </a:t>
            </a:r>
            <a:r>
              <a:rPr lang="en-US" altLang="en-US" sz="2400" dirty="0">
                <a:latin typeface="Arial" panose="020B0604020202020204" pitchFamily="34" charset="0"/>
                <a:cs typeface="Arial" panose="020B0604020202020204" pitchFamily="34" charset="0"/>
              </a:rPr>
              <a:t>necesități speciale</a:t>
            </a:r>
            <a:r>
              <a:rPr lang="en-US" sz="2400" dirty="0">
                <a:latin typeface="Arial" panose="020B0604020202020204" pitchFamily="34" charset="0"/>
                <a:cs typeface="Arial" panose="020B0604020202020204" pitchFamily="34" charset="0"/>
              </a:rPr>
              <a:t>, familii social-vulnerabile, vârstnici </a:t>
            </a:r>
            <a:r>
              <a:rPr sz="2400" dirty="0" err="1">
                <a:latin typeface="Arial" panose="020B0604020202020204" pitchFamily="34" charset="0"/>
                <a:cs typeface="Arial" panose="020B0604020202020204" pitchFamily="34" charset="0"/>
              </a:rPr>
              <a:t>și</a:t>
            </a:r>
            <a:r>
              <a:rPr sz="24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persoane strămutate</a:t>
            </a:r>
            <a:r>
              <a:rPr sz="2400" dirty="0">
                <a:latin typeface="Arial" panose="020B0604020202020204" pitchFamily="34" charset="0"/>
                <a:cs typeface="Arial" panose="020B0604020202020204" pitchFamily="34" charset="0"/>
              </a:rPr>
              <a:t> din </a:t>
            </a:r>
            <a:r>
              <a:rPr sz="2400" dirty="0" err="1">
                <a:latin typeface="Arial" panose="020B0604020202020204" pitchFamily="34" charset="0"/>
                <a:cs typeface="Arial" panose="020B0604020202020204" pitchFamily="34" charset="0"/>
              </a:rPr>
              <a:t>Ucraina</a:t>
            </a:r>
            <a:r>
              <a:rPr lang="en-US" sz="2400" dirty="0">
                <a:latin typeface="Arial" panose="020B0604020202020204" pitchFamily="34" charset="0"/>
                <a:cs typeface="Arial" panose="020B0604020202020204" pitchFamily="34" charset="0"/>
              </a:rPr>
              <a:t>.</a:t>
            </a:r>
            <a:endParaRPr sz="2400" dirty="0">
              <a:latin typeface="Arial" panose="020B0604020202020204" pitchFamily="34" charset="0"/>
              <a:cs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r>
              <a:rPr lang="en-US" sz="3600">
                <a:solidFill>
                  <a:srgbClr val="FFFFFF"/>
                </a:solidFill>
                <a:latin typeface="Arial" panose="020B0604020202020204" pitchFamily="34" charset="0"/>
                <a:cs typeface="Arial" panose="020B0604020202020204" pitchFamily="34" charset="0"/>
              </a:rPr>
              <a:t>12. Impact comunitar</a:t>
            </a:r>
            <a:endParaRPr lang="en-US" sz="3600">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41985" y="2390775"/>
            <a:ext cx="7873365" cy="3786505"/>
          </a:xfrm>
        </p:spPr>
        <p:txBody>
          <a:bodyPr>
            <a:normAutofit lnSpcReduction="20000"/>
          </a:bodyPr>
          <a:lstStyle/>
          <a:p>
            <a:pPr marL="0" indent="0" algn="just">
              <a:buNone/>
            </a:pPr>
            <a:r>
              <a:rPr lang="en-US" sz="1900" dirty="0" err="1">
                <a:latin typeface="Arial" panose="020B0604020202020204" pitchFamily="34" charset="0"/>
                <a:cs typeface="Arial" panose="020B0604020202020204" pitchFamily="34" charset="0"/>
              </a:rPr>
              <a:t>În</a:t>
            </a:r>
            <a:r>
              <a:rPr lang="en-US" sz="1900" dirty="0">
                <a:latin typeface="Arial" panose="020B0604020202020204" pitchFamily="34" charset="0"/>
                <a:cs typeface="Arial" panose="020B0604020202020204" pitchFamily="34" charset="0"/>
              </a:rPr>
              <a:t> 2024,</a:t>
            </a:r>
            <a:r>
              <a:rPr lang="en-US" altLang="en-US" sz="1900" dirty="0">
                <a:latin typeface="Arial" panose="020B0604020202020204" pitchFamily="34" charset="0"/>
                <a:cs typeface="Arial" panose="020B0604020202020204" pitchFamily="34" charset="0"/>
              </a:rPr>
              <a:t> AO</a:t>
            </a:r>
            <a:r>
              <a:rPr lang="en-US" sz="1900" dirty="0">
                <a:latin typeface="Arial" panose="020B0604020202020204" pitchFamily="34" charset="0"/>
                <a:cs typeface="Arial" panose="020B0604020202020204" pitchFamily="34" charset="0"/>
              </a:rPr>
              <a:t> SCRM a </a:t>
            </a:r>
            <a:r>
              <a:rPr lang="en-US" sz="1900" dirty="0" err="1">
                <a:latin typeface="Arial" panose="020B0604020202020204" pitchFamily="34" charset="0"/>
                <a:cs typeface="Arial" panose="020B0604020202020204" pitchFamily="34" charset="0"/>
              </a:rPr>
              <a:t>avut</a:t>
            </a:r>
            <a:r>
              <a:rPr lang="en-US" sz="1900" dirty="0">
                <a:latin typeface="Arial" panose="020B0604020202020204" pitchFamily="34" charset="0"/>
                <a:cs typeface="Arial" panose="020B0604020202020204" pitchFamily="34" charset="0"/>
              </a:rPr>
              <a:t> un impact </a:t>
            </a:r>
            <a:r>
              <a:rPr lang="en-US" sz="1900" dirty="0" err="1">
                <a:latin typeface="Arial" panose="020B0604020202020204" pitchFamily="34" charset="0"/>
                <a:cs typeface="Arial" panose="020B0604020202020204" pitchFamily="34" charset="0"/>
              </a:rPr>
              <a:t>semnificativ</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asupra</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comunităților</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vulnerabile</a:t>
            </a:r>
            <a:r>
              <a:rPr lang="en-US" sz="1900" dirty="0">
                <a:latin typeface="Arial" panose="020B0604020202020204" pitchFamily="34" charset="0"/>
                <a:cs typeface="Arial" panose="020B0604020202020204" pitchFamily="34" charset="0"/>
              </a:rPr>
              <a:t> din Moldova, </a:t>
            </a:r>
            <a:r>
              <a:rPr lang="en-US" sz="1900" dirty="0" err="1">
                <a:latin typeface="Arial" panose="020B0604020202020204" pitchFamily="34" charset="0"/>
                <a:cs typeface="Arial" panose="020B0604020202020204" pitchFamily="34" charset="0"/>
              </a:rPr>
              <a:t>oferind</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sprijin</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esențial</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persoanelor</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strămutate</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și</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cetățenilor</a:t>
            </a:r>
            <a:r>
              <a:rPr lang="en-US" sz="1900" dirty="0">
                <a:latin typeface="Arial" panose="020B0604020202020204" pitchFamily="34" charset="0"/>
                <a:cs typeface="Arial" panose="020B0604020202020204" pitchFamily="34" charset="0"/>
              </a:rPr>
              <a:t> cu </a:t>
            </a:r>
            <a:r>
              <a:rPr lang="en-US" sz="1900" dirty="0" err="1">
                <a:latin typeface="Arial" panose="020B0604020202020204" pitchFamily="34" charset="0"/>
                <a:cs typeface="Arial" panose="020B0604020202020204" pitchFamily="34" charset="0"/>
              </a:rPr>
              <a:t>risc</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crescut</a:t>
            </a:r>
            <a:r>
              <a:rPr lang="en-US" sz="1900" dirty="0">
                <a:latin typeface="Arial" panose="020B0604020202020204" pitchFamily="34" charset="0"/>
                <a:cs typeface="Arial" panose="020B0604020202020204" pitchFamily="34" charset="0"/>
              </a:rPr>
              <a:t>. </a:t>
            </a:r>
            <a:endParaRPr lang="en-US" sz="1900" dirty="0">
              <a:latin typeface="Arial" panose="020B0604020202020204" pitchFamily="34" charset="0"/>
              <a:cs typeface="Arial" panose="020B0604020202020204" pitchFamily="34" charset="0"/>
            </a:endParaRPr>
          </a:p>
          <a:p>
            <a:pPr marL="0" indent="0" algn="just">
              <a:buNone/>
            </a:pPr>
            <a:endParaRPr lang="en-US" sz="1900" dirty="0">
              <a:latin typeface="Arial" panose="020B0604020202020204" pitchFamily="34" charset="0"/>
              <a:cs typeface="Arial" panose="020B0604020202020204" pitchFamily="34" charset="0"/>
            </a:endParaRPr>
          </a:p>
          <a:p>
            <a:pPr algn="just"/>
            <a:r>
              <a:rPr lang="en-US" sz="1900" dirty="0" err="1">
                <a:latin typeface="Arial" panose="020B0604020202020204" pitchFamily="34" charset="0"/>
                <a:cs typeface="Arial" panose="020B0604020202020204" pitchFamily="34" charset="0"/>
              </a:rPr>
              <a:t>Prin</a:t>
            </a:r>
            <a:r>
              <a:rPr lang="en-US" sz="1900" dirty="0">
                <a:latin typeface="Arial" panose="020B0604020202020204" pitchFamily="34" charset="0"/>
                <a:cs typeface="Arial" panose="020B0604020202020204" pitchFamily="34" charset="0"/>
              </a:rPr>
              <a:t> </a:t>
            </a:r>
            <a:r>
              <a:rPr lang="en-US" altLang="en-US" sz="1900" dirty="0">
                <a:latin typeface="Arial" panose="020B0604020202020204" pitchFamily="34" charset="0"/>
                <a:cs typeface="Arial" panose="020B0604020202020204" pitchFamily="34" charset="0"/>
              </a:rPr>
              <a:t>intermediul celor 7 Centre Comunitare, pe parcusul anului 2024 AO SCRM a oferit </a:t>
            </a:r>
            <a:r>
              <a:rPr lang="en-US" sz="1900" dirty="0" err="1">
                <a:latin typeface="Arial" panose="020B0604020202020204" pitchFamily="34" charset="0"/>
                <a:cs typeface="Arial" panose="020B0604020202020204" pitchFamily="34" charset="0"/>
              </a:rPr>
              <a:t>asistență</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în</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numerar</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educație</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sănătate</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și</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campanii</a:t>
            </a:r>
            <a:r>
              <a:rPr lang="en-US" sz="1900" dirty="0">
                <a:latin typeface="Arial" panose="020B0604020202020204" pitchFamily="34" charset="0"/>
                <a:cs typeface="Arial" panose="020B0604020202020204" pitchFamily="34" charset="0"/>
              </a:rPr>
              <a:t> de </a:t>
            </a:r>
            <a:r>
              <a:rPr lang="en-US" sz="1900" dirty="0" err="1">
                <a:latin typeface="Arial" panose="020B0604020202020204" pitchFamily="34" charset="0"/>
                <a:cs typeface="Arial" panose="020B0604020202020204" pitchFamily="34" charset="0"/>
              </a:rPr>
              <a:t>conștientizare</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peste</a:t>
            </a:r>
            <a:r>
              <a:rPr lang="en-US" sz="1900" dirty="0">
                <a:latin typeface="Arial" panose="020B0604020202020204" pitchFamily="34" charset="0"/>
                <a:cs typeface="Arial" panose="020B0604020202020204" pitchFamily="34" charset="0"/>
              </a:rPr>
              <a:t> </a:t>
            </a:r>
            <a:r>
              <a:rPr lang="en-US" sz="1900" b="1" dirty="0">
                <a:latin typeface="Arial" panose="020B0604020202020204" pitchFamily="34" charset="0"/>
                <a:cs typeface="Arial" panose="020B0604020202020204" pitchFamily="34" charset="0"/>
              </a:rPr>
              <a:t>100.000 de </a:t>
            </a:r>
            <a:r>
              <a:rPr lang="en-US" sz="1900" b="1" dirty="0" err="1">
                <a:latin typeface="Arial" panose="020B0604020202020204" pitchFamily="34" charset="0"/>
                <a:cs typeface="Arial" panose="020B0604020202020204" pitchFamily="34" charset="0"/>
              </a:rPr>
              <a:t>persoane</a:t>
            </a:r>
            <a:r>
              <a:rPr lang="en-US" sz="1900" b="1" dirty="0">
                <a:latin typeface="Arial" panose="020B0604020202020204" pitchFamily="34" charset="0"/>
                <a:cs typeface="Arial" panose="020B0604020202020204" pitchFamily="34" charset="0"/>
              </a:rPr>
              <a:t> au </a:t>
            </a:r>
            <a:r>
              <a:rPr lang="en-US" sz="1900" b="1" dirty="0" err="1">
                <a:latin typeface="Arial" panose="020B0604020202020204" pitchFamily="34" charset="0"/>
                <a:cs typeface="Arial" panose="020B0604020202020204" pitchFamily="34" charset="0"/>
              </a:rPr>
              <a:t>beneficiat</a:t>
            </a:r>
            <a:r>
              <a:rPr lang="en-US" sz="1900" dirty="0">
                <a:latin typeface="Arial" panose="020B0604020202020204" pitchFamily="34" charset="0"/>
                <a:cs typeface="Arial" panose="020B0604020202020204" pitchFamily="34" charset="0"/>
              </a:rPr>
              <a:t> direct de </a:t>
            </a:r>
            <a:r>
              <a:rPr lang="en-US" sz="1900" dirty="0" err="1">
                <a:latin typeface="Arial" panose="020B0604020202020204" pitchFamily="34" charset="0"/>
                <a:cs typeface="Arial" panose="020B0604020202020204" pitchFamily="34" charset="0"/>
              </a:rPr>
              <a:t>intervențiile</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organizației</a:t>
            </a:r>
            <a:r>
              <a:rPr lang="en-US" sz="1900" dirty="0">
                <a:latin typeface="Arial" panose="020B0604020202020204" pitchFamily="34" charset="0"/>
                <a:cs typeface="Arial" panose="020B0604020202020204" pitchFamily="34" charset="0"/>
              </a:rPr>
              <a:t>. </a:t>
            </a:r>
            <a:endParaRPr lang="en-US" sz="1900" dirty="0">
              <a:latin typeface="Arial" panose="020B0604020202020204" pitchFamily="34" charset="0"/>
              <a:cs typeface="Arial" panose="020B0604020202020204" pitchFamily="34" charset="0"/>
            </a:endParaRPr>
          </a:p>
          <a:p>
            <a:pPr marL="0" indent="0" algn="just">
              <a:buNone/>
            </a:pPr>
            <a:endParaRPr lang="en-US" sz="1900" dirty="0">
              <a:latin typeface="Arial" panose="020B0604020202020204" pitchFamily="34" charset="0"/>
              <a:cs typeface="Arial" panose="020B0604020202020204" pitchFamily="34" charset="0"/>
            </a:endParaRPr>
          </a:p>
          <a:p>
            <a:pPr algn="just"/>
            <a:r>
              <a:rPr lang="en-US" sz="1900" dirty="0">
                <a:latin typeface="Arial" panose="020B0604020202020204" pitchFamily="34" charset="0"/>
                <a:cs typeface="Arial" panose="020B0604020202020204" pitchFamily="34" charset="0"/>
              </a:rPr>
              <a:t>S-a </a:t>
            </a:r>
            <a:r>
              <a:rPr lang="en-US" sz="1900" dirty="0" err="1">
                <a:latin typeface="Arial" panose="020B0604020202020204" pitchFamily="34" charset="0"/>
                <a:cs typeface="Arial" panose="020B0604020202020204" pitchFamily="34" charset="0"/>
              </a:rPr>
              <a:t>consolidat</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coeziunea</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socială</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prin</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activități</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culturale</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și</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sprijin</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psihosocial</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în</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timp</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ce</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programele</a:t>
            </a:r>
            <a:r>
              <a:rPr lang="en-US" sz="1900" dirty="0">
                <a:latin typeface="Arial" panose="020B0604020202020204" pitchFamily="34" charset="0"/>
                <a:cs typeface="Arial" panose="020B0604020202020204" pitchFamily="34" charset="0"/>
              </a:rPr>
              <a:t> de </a:t>
            </a:r>
            <a:r>
              <a:rPr lang="en-US" sz="1900" dirty="0" err="1">
                <a:latin typeface="Arial" panose="020B0604020202020204" pitchFamily="34" charset="0"/>
                <a:cs typeface="Arial" panose="020B0604020202020204" pitchFamily="34" charset="0"/>
              </a:rPr>
              <a:t>voluntariat</a:t>
            </a:r>
            <a:r>
              <a:rPr lang="en-US" sz="1900" dirty="0">
                <a:latin typeface="Arial" panose="020B0604020202020204" pitchFamily="34" charset="0"/>
                <a:cs typeface="Arial" panose="020B0604020202020204" pitchFamily="34" charset="0"/>
              </a:rPr>
              <a:t> au </a:t>
            </a:r>
            <a:r>
              <a:rPr lang="en-US" sz="1900" dirty="0" err="1">
                <a:latin typeface="Arial" panose="020B0604020202020204" pitchFamily="34" charset="0"/>
                <a:cs typeface="Arial" panose="020B0604020202020204" pitchFamily="34" charset="0"/>
              </a:rPr>
              <a:t>mobilizat</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comunitățile</a:t>
            </a:r>
            <a:r>
              <a:rPr lang="en-US" sz="1900" dirty="0">
                <a:latin typeface="Arial" panose="020B0604020202020204" pitchFamily="34" charset="0"/>
                <a:cs typeface="Arial" panose="020B0604020202020204" pitchFamily="34" charset="0"/>
              </a:rPr>
              <a:t> locale </a:t>
            </a:r>
            <a:r>
              <a:rPr lang="en-US" sz="1900" dirty="0" err="1">
                <a:latin typeface="Arial" panose="020B0604020202020204" pitchFamily="34" charset="0"/>
                <a:cs typeface="Arial" panose="020B0604020202020204" pitchFamily="34" charset="0"/>
              </a:rPr>
              <a:t>pentru</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răspunsuri</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rapide</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și</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sustenabile</a:t>
            </a:r>
            <a:r>
              <a:rPr lang="en-US" sz="1900" dirty="0">
                <a:latin typeface="Arial" panose="020B0604020202020204" pitchFamily="34" charset="0"/>
                <a:cs typeface="Arial" panose="020B0604020202020204" pitchFamily="34" charset="0"/>
              </a:rPr>
              <a:t>. </a:t>
            </a:r>
            <a:endParaRPr lang="en-US" sz="1900" dirty="0">
              <a:latin typeface="Arial" panose="020B0604020202020204" pitchFamily="34" charset="0"/>
              <a:cs typeface="Arial" panose="020B0604020202020204" pitchFamily="34" charset="0"/>
            </a:endParaRPr>
          </a:p>
          <a:p>
            <a:pPr marL="0" indent="0" algn="just">
              <a:buNone/>
            </a:pPr>
            <a:r>
              <a:rPr lang="en-US" sz="1900" dirty="0" err="1">
                <a:latin typeface="Arial" panose="020B0604020202020204" pitchFamily="34" charset="0"/>
                <a:cs typeface="Arial" panose="020B0604020202020204" pitchFamily="34" charset="0"/>
              </a:rPr>
              <a:t>Aceste</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eforturi</a:t>
            </a:r>
            <a:r>
              <a:rPr lang="en-US" sz="1900" dirty="0">
                <a:latin typeface="Arial" panose="020B0604020202020204" pitchFamily="34" charset="0"/>
                <a:cs typeface="Arial" panose="020B0604020202020204" pitchFamily="34" charset="0"/>
              </a:rPr>
              <a:t> au </a:t>
            </a:r>
            <a:r>
              <a:rPr lang="en-US" sz="1900" dirty="0" err="1">
                <a:latin typeface="Arial" panose="020B0604020202020204" pitchFamily="34" charset="0"/>
                <a:cs typeface="Arial" panose="020B0604020202020204" pitchFamily="34" charset="0"/>
              </a:rPr>
              <a:t>întărit</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reziliența</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locală</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și</a:t>
            </a:r>
            <a:r>
              <a:rPr lang="en-US" sz="1900" dirty="0">
                <a:latin typeface="Arial" panose="020B0604020202020204" pitchFamily="34" charset="0"/>
                <a:cs typeface="Arial" panose="020B0604020202020204" pitchFamily="34" charset="0"/>
              </a:rPr>
              <a:t> au </a:t>
            </a:r>
            <a:r>
              <a:rPr lang="en-US" sz="1900" dirty="0" err="1">
                <a:latin typeface="Arial" panose="020B0604020202020204" pitchFamily="34" charset="0"/>
                <a:cs typeface="Arial" panose="020B0604020202020204" pitchFamily="34" charset="0"/>
              </a:rPr>
              <a:t>promovat</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incluziunea</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siguranța</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și</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participarea</a:t>
            </a:r>
            <a:r>
              <a:rPr lang="en-US" sz="1900" dirty="0">
                <a:latin typeface="Arial" panose="020B0604020202020204" pitchFamily="34" charset="0"/>
                <a:cs typeface="Arial" panose="020B0604020202020204" pitchFamily="34" charset="0"/>
              </a:rPr>
              <a:t> </a:t>
            </a:r>
            <a:r>
              <a:rPr lang="en-US" sz="1900" dirty="0" err="1">
                <a:latin typeface="Arial" panose="020B0604020202020204" pitchFamily="34" charset="0"/>
                <a:cs typeface="Arial" panose="020B0604020202020204" pitchFamily="34" charset="0"/>
              </a:rPr>
              <a:t>activă</a:t>
            </a:r>
            <a:r>
              <a:rPr lang="en-US" sz="1900" dirty="0">
                <a:latin typeface="Arial" panose="020B0604020202020204" pitchFamily="34" charset="0"/>
                <a:cs typeface="Arial" panose="020B0604020202020204" pitchFamily="34" charset="0"/>
              </a:rPr>
              <a:t> a </a:t>
            </a:r>
            <a:r>
              <a:rPr lang="en-US" sz="1900" dirty="0" err="1">
                <a:latin typeface="Arial" panose="020B0604020202020204" pitchFamily="34" charset="0"/>
                <a:cs typeface="Arial" panose="020B0604020202020204" pitchFamily="34" charset="0"/>
              </a:rPr>
              <a:t>cetățenilor</a:t>
            </a:r>
            <a:r>
              <a:rPr lang="en-US" sz="1900" dirty="0">
                <a:latin typeface="Arial" panose="020B0604020202020204" pitchFamily="34" charset="0"/>
                <a:cs typeface="Arial" panose="020B0604020202020204" pitchFamily="34" charset="0"/>
              </a:rPr>
              <a:t>.</a:t>
            </a:r>
            <a:endParaRPr lang="en-US" sz="1900" dirty="0">
              <a:latin typeface="Arial" panose="020B0604020202020204" pitchFamily="34" charset="0"/>
              <a:cs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p:cNvSpPr>
            <a:spLocks noGrp="1" noRot="1" noChangeAspect="1" noMove="1" noResize="1" noEditPoints="1" noAdjustHandles="1" noChangeArrowheads="1" noChangeShapeType="1" noTextEdit="1"/>
          </p:cNvSpPr>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Rounded Corners 35"/>
          <p:cNvSpPr>
            <a:spLocks noGrp="1" noRot="1" noChangeAspect="1" noMove="1" noResize="1" noEditPoints="1" noAdjustHandles="1" noChangeArrowheads="1" noChangeShapeType="1" noTextEdit="1"/>
          </p:cNvSpPr>
          <p:nvPr/>
        </p:nvSpPr>
        <p:spPr>
          <a:xfrm>
            <a:off x="555409" y="1011045"/>
            <a:ext cx="3277394"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550" y="1113155"/>
            <a:ext cx="3081020" cy="4166235"/>
          </a:xfrm>
        </p:spPr>
        <p:txBody>
          <a:bodyPr>
            <a:normAutofit/>
          </a:bodyPr>
          <a:lstStyle/>
          <a:p>
            <a:r>
              <a:rPr lang="en-US" sz="3200">
                <a:solidFill>
                  <a:srgbClr val="FFFFFF"/>
                </a:solidFill>
                <a:latin typeface="Arial" panose="020B0604020202020204" pitchFamily="34" charset="0"/>
                <a:cs typeface="Arial" panose="020B0604020202020204" pitchFamily="34" charset="0"/>
              </a:rPr>
              <a:t>13. Surse de finanțare</a:t>
            </a:r>
            <a:endParaRPr lang="en-US" sz="3200" dirty="0">
              <a:solidFill>
                <a:srgbClr val="FFFFFF"/>
              </a:solidFill>
              <a:latin typeface="Arial" panose="020B0604020202020204" pitchFamily="34" charset="0"/>
              <a:cs typeface="Arial" panose="020B0604020202020204" pitchFamily="34" charset="0"/>
            </a:endParaRPr>
          </a:p>
        </p:txBody>
      </p:sp>
      <p:sp>
        <p:nvSpPr>
          <p:cNvPr id="37" name="Freeform: Shape 20"/>
          <p:cNvSpPr>
            <a:spLocks noGrp="1" noRot="1" noChangeAspect="1" noMove="1" noResize="1" noEditPoints="1" noAdjustHandles="1" noChangeArrowheads="1" noChangeShapeType="1" noTextEdit="1"/>
          </p:cNvSpPr>
          <p:nvPr/>
        </p:nvSpPr>
        <p:spPr>
          <a:xfrm flipH="1">
            <a:off x="397896" y="0"/>
            <a:ext cx="866357"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Shape 22"/>
          <p:cNvSpPr>
            <a:spLocks noGrp="1" noRot="1" noChangeAspect="1" noMove="1" noResize="1" noEditPoints="1" noAdjustHandles="1" noChangeArrowheads="1" noChangeShapeType="1" noTextEdit="1"/>
          </p:cNvSpPr>
          <p:nvPr/>
        </p:nvSpPr>
        <p:spPr>
          <a:xfrm flipH="1">
            <a:off x="2971133" y="-1"/>
            <a:ext cx="130305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39" name="Freeform: Shape 24"/>
          <p:cNvSpPr>
            <a:spLocks noGrp="1" noRot="1" noChangeAspect="1" noMove="1" noResize="1" noEditPoints="1" noAdjustHandles="1" noChangeArrowheads="1" noChangeShapeType="1" noTextEdit="1"/>
          </p:cNvSpPr>
          <p:nvPr/>
        </p:nvSpPr>
        <p:spPr>
          <a:xfrm flipH="1">
            <a:off x="0" y="2936831"/>
            <a:ext cx="119805"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0" name="Content Placeholder 2"/>
          <p:cNvSpPr>
            <a:spLocks noGrp="1"/>
          </p:cNvSpPr>
          <p:nvPr>
            <p:ph idx="1"/>
          </p:nvPr>
        </p:nvSpPr>
        <p:spPr>
          <a:xfrm>
            <a:off x="4268470" y="958850"/>
            <a:ext cx="4618355" cy="4318635"/>
          </a:xfrm>
        </p:spPr>
        <p:txBody>
          <a:bodyPr anchor="t">
            <a:noAutofit/>
          </a:bodyPr>
          <a:lstStyle/>
          <a:p>
            <a:pPr marL="342900" lvl="0" indent="-342900" algn="just">
              <a:lnSpc>
                <a:spcPct val="90000"/>
              </a:lnSpc>
              <a:buFont typeface="Symbol" panose="05050102010706020507" pitchFamily="18" charset="2"/>
              <a:buChar char=""/>
              <a:tabLst>
                <a:tab pos="457200" algn="l"/>
              </a:tabLst>
            </a:pPr>
            <a:r>
              <a:rPr lang="en-US" sz="2400" dirty="0" err="1">
                <a:effectLst/>
                <a:latin typeface="Arial" panose="020B0604020202020204" pitchFamily="34" charset="0"/>
                <a:ea typeface="MS Mincho" panose="02020609040205080304" pitchFamily="49" charset="-128"/>
                <a:cs typeface="Arial" panose="020B0604020202020204" pitchFamily="34" charset="0"/>
              </a:rPr>
              <a:t>Societăți</a:t>
            </a:r>
            <a:r>
              <a:rPr lang="en-US" sz="2400" dirty="0">
                <a:effectLst/>
                <a:latin typeface="Arial" panose="020B0604020202020204" pitchFamily="34" charset="0"/>
                <a:ea typeface="MS Mincho" panose="02020609040205080304" pitchFamily="49" charset="-128"/>
                <a:cs typeface="Arial" panose="020B0604020202020204" pitchFamily="34" charset="0"/>
              </a:rPr>
              <a:t> </a:t>
            </a:r>
            <a:r>
              <a:rPr lang="en-US" sz="2400" dirty="0" err="1">
                <a:effectLst/>
                <a:latin typeface="Arial" panose="020B0604020202020204" pitchFamily="34" charset="0"/>
                <a:ea typeface="MS Mincho" panose="02020609040205080304" pitchFamily="49" charset="-128"/>
                <a:cs typeface="Arial" panose="020B0604020202020204" pitchFamily="34" charset="0"/>
              </a:rPr>
              <a:t>Naționale</a:t>
            </a:r>
            <a:r>
              <a:rPr lang="en-US" altLang="en-US" sz="2400" dirty="0" err="1">
                <a:effectLst/>
                <a:latin typeface="Arial" panose="020B0604020202020204" pitchFamily="34" charset="0"/>
                <a:ea typeface="MS Mincho" panose="02020609040205080304" pitchFamily="49" charset="-128"/>
                <a:cs typeface="Arial" panose="020B0604020202020204" pitchFamily="34" charset="0"/>
              </a:rPr>
              <a:t> de Cruce Roșie</a:t>
            </a:r>
            <a:r>
              <a:rPr lang="en-US" sz="2400" dirty="0">
                <a:effectLst/>
                <a:latin typeface="Arial" panose="020B0604020202020204" pitchFamily="34" charset="0"/>
                <a:ea typeface="MS Mincho" panose="02020609040205080304" pitchFamily="49" charset="-128"/>
                <a:cs typeface="Arial" panose="020B0604020202020204" pitchFamily="34" charset="0"/>
              </a:rPr>
              <a:t> </a:t>
            </a:r>
            <a:r>
              <a:rPr lang="en-US" sz="2400" dirty="0" err="1">
                <a:effectLst/>
                <a:latin typeface="Arial" panose="020B0604020202020204" pitchFamily="34" charset="0"/>
                <a:ea typeface="MS Mincho" panose="02020609040205080304" pitchFamily="49" charset="-128"/>
                <a:cs typeface="Arial" panose="020B0604020202020204" pitchFamily="34" charset="0"/>
              </a:rPr>
              <a:t>partenere</a:t>
            </a:r>
            <a:r>
              <a:rPr lang="en-US" sz="2400" dirty="0">
                <a:effectLst/>
                <a:latin typeface="Arial" panose="020B0604020202020204" pitchFamily="34" charset="0"/>
                <a:ea typeface="MS Mincho" panose="02020609040205080304" pitchFamily="49" charset="-128"/>
                <a:cs typeface="Arial" panose="020B0604020202020204" pitchFamily="34" charset="0"/>
              </a:rPr>
              <a:t> (ex. </a:t>
            </a:r>
            <a:r>
              <a:rPr lang="en-US" altLang="en-US" sz="2400" i="1" dirty="0">
                <a:effectLst/>
                <a:latin typeface="Arial" panose="020B0604020202020204" pitchFamily="34" charset="0"/>
                <a:ea typeface="MS Mincho" panose="02020609040205080304" pitchFamily="49" charset="-128"/>
                <a:cs typeface="Arial" panose="020B0604020202020204" pitchFamily="34" charset="0"/>
              </a:rPr>
              <a:t>Crucea Roșie din Elveția, Crucea Roșie Spaniolă, Crucea Roșie Suedeză, </a:t>
            </a:r>
            <a:r>
              <a:rPr lang="en-US" sz="2400" i="1" dirty="0">
                <a:effectLst/>
                <a:latin typeface="Arial" panose="020B0604020202020204" pitchFamily="34" charset="0"/>
                <a:ea typeface="MS Mincho" panose="02020609040205080304" pitchFamily="49" charset="-128"/>
                <a:cs typeface="Arial" panose="020B0604020202020204" pitchFamily="34" charset="0"/>
              </a:rPr>
              <a:t> </a:t>
            </a:r>
            <a:r>
              <a:rPr lang="en-US" altLang="en-US" sz="2400" i="1" dirty="0">
                <a:effectLst/>
                <a:latin typeface="Arial" panose="020B0604020202020204" pitchFamily="34" charset="0"/>
                <a:ea typeface="MS Mincho" panose="02020609040205080304" pitchFamily="49" charset="-128"/>
                <a:cs typeface="Arial" panose="020B0604020202020204" pitchFamily="34" charset="0"/>
              </a:rPr>
              <a:t>Crucea Roșie Britanică, </a:t>
            </a:r>
            <a:r>
              <a:rPr lang="en-US" altLang="en-US" sz="2400" dirty="0">
                <a:effectLst/>
                <a:latin typeface="Arial" panose="020B0604020202020204" pitchFamily="34" charset="0"/>
                <a:ea typeface="MS Mincho" panose="02020609040205080304" pitchFamily="49" charset="-128"/>
                <a:cs typeface="Arial" panose="020B0604020202020204" pitchFamily="34" charset="0"/>
              </a:rPr>
              <a:t>etc.)</a:t>
            </a:r>
            <a:endParaRPr lang="en-US" sz="2400" dirty="0">
              <a:effectLst/>
              <a:latin typeface="Arial" panose="020B0604020202020204" pitchFamily="34" charset="0"/>
              <a:ea typeface="MS Mincho" panose="02020609040205080304" pitchFamily="49" charset="-128"/>
              <a:cs typeface="Arial" panose="020B0604020202020204" pitchFamily="34" charset="0"/>
            </a:endParaRPr>
          </a:p>
          <a:p>
            <a:pPr marL="342900" lvl="0" indent="-342900" algn="just">
              <a:lnSpc>
                <a:spcPct val="90000"/>
              </a:lnSpc>
              <a:buFont typeface="Symbol" panose="05050102010706020507" pitchFamily="18" charset="2"/>
              <a:buChar char=""/>
              <a:tabLst>
                <a:tab pos="457200" algn="l"/>
              </a:tabLst>
            </a:pPr>
            <a:r>
              <a:rPr lang="en-US" altLang="en-US" sz="2400" dirty="0">
                <a:effectLst/>
                <a:latin typeface="Arial" panose="020B0604020202020204" pitchFamily="34" charset="0"/>
                <a:ea typeface="MS Mincho" panose="02020609040205080304" pitchFamily="49" charset="-128"/>
                <a:cs typeface="Arial" panose="020B0604020202020204" pitchFamily="34" charset="0"/>
              </a:rPr>
              <a:t>Comitetul Internațional al Crucii Roșii</a:t>
            </a:r>
            <a:endParaRPr lang="en-US" sz="2400" dirty="0">
              <a:effectLst/>
              <a:latin typeface="Arial" panose="020B0604020202020204" pitchFamily="34" charset="0"/>
              <a:ea typeface="MS Mincho" panose="02020609040205080304" pitchFamily="49" charset="-128"/>
              <a:cs typeface="Arial" panose="020B0604020202020204" pitchFamily="34" charset="0"/>
            </a:endParaRPr>
          </a:p>
          <a:p>
            <a:pPr marL="342900" lvl="0" indent="-342900" algn="just">
              <a:lnSpc>
                <a:spcPct val="90000"/>
              </a:lnSpc>
              <a:buFont typeface="Symbol" panose="05050102010706020507" pitchFamily="18" charset="2"/>
              <a:buChar char=""/>
              <a:tabLst>
                <a:tab pos="457200" algn="l"/>
              </a:tabLst>
            </a:pPr>
            <a:r>
              <a:rPr lang="en-US" sz="2400" dirty="0" err="1">
                <a:effectLst/>
                <a:latin typeface="Arial" panose="020B0604020202020204" pitchFamily="34" charset="0"/>
                <a:ea typeface="MS Mincho" panose="02020609040205080304" pitchFamily="49" charset="-128"/>
                <a:cs typeface="Arial" panose="020B0604020202020204" pitchFamily="34" charset="0"/>
              </a:rPr>
              <a:t>Federația</a:t>
            </a:r>
            <a:r>
              <a:rPr lang="en-US" sz="2400" dirty="0">
                <a:effectLst/>
                <a:latin typeface="Arial" panose="020B0604020202020204" pitchFamily="34" charset="0"/>
                <a:ea typeface="MS Mincho" panose="02020609040205080304" pitchFamily="49" charset="-128"/>
                <a:cs typeface="Arial" panose="020B0604020202020204" pitchFamily="34" charset="0"/>
              </a:rPr>
              <a:t> </a:t>
            </a:r>
            <a:r>
              <a:rPr lang="en-US" sz="2400" dirty="0" err="1">
                <a:effectLst/>
                <a:latin typeface="Arial" panose="020B0604020202020204" pitchFamily="34" charset="0"/>
                <a:ea typeface="MS Mincho" panose="02020609040205080304" pitchFamily="49" charset="-128"/>
                <a:cs typeface="Arial" panose="020B0604020202020204" pitchFamily="34" charset="0"/>
              </a:rPr>
              <a:t>Internațională</a:t>
            </a:r>
            <a:r>
              <a:rPr lang="en-US" sz="2400" dirty="0">
                <a:effectLst/>
                <a:latin typeface="Arial" panose="020B0604020202020204" pitchFamily="34" charset="0"/>
                <a:ea typeface="MS Mincho" panose="02020609040205080304" pitchFamily="49" charset="-128"/>
                <a:cs typeface="Arial" panose="020B0604020202020204" pitchFamily="34" charset="0"/>
              </a:rPr>
              <a:t> a </a:t>
            </a:r>
            <a:r>
              <a:rPr lang="en-US" sz="2400" dirty="0" err="1">
                <a:effectLst/>
                <a:latin typeface="Arial" panose="020B0604020202020204" pitchFamily="34" charset="0"/>
                <a:ea typeface="MS Mincho" panose="02020609040205080304" pitchFamily="49" charset="-128"/>
                <a:cs typeface="Arial" panose="020B0604020202020204" pitchFamily="34" charset="0"/>
              </a:rPr>
              <a:t>Societăților</a:t>
            </a:r>
            <a:r>
              <a:rPr lang="en-US" sz="2400" dirty="0">
                <a:effectLst/>
                <a:latin typeface="Arial" panose="020B0604020202020204" pitchFamily="34" charset="0"/>
                <a:ea typeface="MS Mincho" panose="02020609040205080304" pitchFamily="49" charset="-128"/>
                <a:cs typeface="Arial" panose="020B0604020202020204" pitchFamily="34" charset="0"/>
              </a:rPr>
              <a:t> de </a:t>
            </a:r>
            <a:r>
              <a:rPr lang="en-US" sz="2400" dirty="0" err="1">
                <a:effectLst/>
                <a:latin typeface="Arial" panose="020B0604020202020204" pitchFamily="34" charset="0"/>
                <a:ea typeface="MS Mincho" panose="02020609040205080304" pitchFamily="49" charset="-128"/>
                <a:cs typeface="Arial" panose="020B0604020202020204" pitchFamily="34" charset="0"/>
              </a:rPr>
              <a:t>Cruce</a:t>
            </a:r>
            <a:r>
              <a:rPr lang="en-US" sz="2400" dirty="0">
                <a:effectLst/>
                <a:latin typeface="Arial" panose="020B0604020202020204" pitchFamily="34" charset="0"/>
                <a:ea typeface="MS Mincho" panose="02020609040205080304" pitchFamily="49" charset="-128"/>
                <a:cs typeface="Arial" panose="020B0604020202020204" pitchFamily="34" charset="0"/>
              </a:rPr>
              <a:t> </a:t>
            </a:r>
            <a:r>
              <a:rPr lang="en-US" sz="2400" dirty="0" err="1">
                <a:effectLst/>
                <a:latin typeface="Arial" panose="020B0604020202020204" pitchFamily="34" charset="0"/>
                <a:ea typeface="MS Mincho" panose="02020609040205080304" pitchFamily="49" charset="-128"/>
                <a:cs typeface="Arial" panose="020B0604020202020204" pitchFamily="34" charset="0"/>
              </a:rPr>
              <a:t>Roșie</a:t>
            </a:r>
            <a:r>
              <a:rPr lang="en-US" sz="2400" dirty="0">
                <a:effectLst/>
                <a:latin typeface="Arial" panose="020B0604020202020204" pitchFamily="34" charset="0"/>
                <a:ea typeface="MS Mincho" panose="02020609040205080304" pitchFamily="49" charset="-128"/>
                <a:cs typeface="Arial" panose="020B0604020202020204" pitchFamily="34" charset="0"/>
              </a:rPr>
              <a:t> (IFRC)</a:t>
            </a:r>
            <a:endParaRPr lang="en-US" sz="2400" dirty="0">
              <a:effectLst/>
              <a:latin typeface="Arial" panose="020B0604020202020204" pitchFamily="34" charset="0"/>
              <a:ea typeface="MS Mincho" panose="02020609040205080304" pitchFamily="49" charset="-128"/>
              <a:cs typeface="Arial" panose="020B0604020202020204" pitchFamily="34" charset="0"/>
            </a:endParaRPr>
          </a:p>
          <a:p>
            <a:pPr marL="342900" lvl="0" indent="-342900" algn="just">
              <a:lnSpc>
                <a:spcPct val="90000"/>
              </a:lnSpc>
              <a:buFont typeface="Symbol" panose="05050102010706020507" pitchFamily="18" charset="2"/>
              <a:buChar char=""/>
              <a:tabLst>
                <a:tab pos="457200" algn="l"/>
              </a:tabLst>
            </a:pPr>
            <a:r>
              <a:rPr lang="en-US" altLang="en-US" sz="2400" dirty="0">
                <a:effectLst/>
                <a:latin typeface="Arial" panose="020B0604020202020204" pitchFamily="34" charset="0"/>
                <a:ea typeface="MS Mincho" panose="02020609040205080304" pitchFamily="49" charset="-128"/>
                <a:cs typeface="Arial" panose="020B0604020202020204" pitchFamily="34" charset="0"/>
              </a:rPr>
              <a:t>Ministerul Educației </a:t>
            </a:r>
            <a:endParaRPr lang="en-US" altLang="en-US" sz="2400" dirty="0">
              <a:effectLst/>
              <a:latin typeface="Arial" panose="020B0604020202020204" pitchFamily="34" charset="0"/>
              <a:ea typeface="MS Mincho" panose="02020609040205080304" pitchFamily="49" charset="-128"/>
              <a:cs typeface="Arial" panose="020B0604020202020204" pitchFamily="34" charset="0"/>
            </a:endParaRPr>
          </a:p>
          <a:p>
            <a:pPr marL="342900" lvl="0" indent="-342900" algn="just">
              <a:lnSpc>
                <a:spcPct val="90000"/>
              </a:lnSpc>
              <a:buFont typeface="Symbol" panose="05050102010706020507" pitchFamily="18" charset="2"/>
              <a:buChar char=""/>
              <a:tabLst>
                <a:tab pos="457200" algn="l"/>
              </a:tabLst>
            </a:pPr>
            <a:r>
              <a:rPr lang="en-US" altLang="en-US" sz="2400" dirty="0">
                <a:effectLst/>
                <a:latin typeface="Arial" panose="020B0604020202020204" pitchFamily="34" charset="0"/>
                <a:ea typeface="MS Mincho" panose="02020609040205080304" pitchFamily="49" charset="-128"/>
                <a:cs typeface="Arial" panose="020B0604020202020204" pitchFamily="34" charset="0"/>
              </a:rPr>
              <a:t>Primăria mun. Chișinău</a:t>
            </a:r>
            <a:endParaRPr lang="en-US" altLang="en-US" sz="2400" dirty="0">
              <a:effectLst/>
              <a:latin typeface="Arial" panose="020B0604020202020204" pitchFamily="34" charset="0"/>
              <a:ea typeface="MS Mincho" panose="02020609040205080304" pitchFamily="49" charset="-128"/>
              <a:cs typeface="Arial" panose="020B0604020202020204" pitchFamily="34" charset="0"/>
            </a:endParaRPr>
          </a:p>
        </p:txBody>
      </p:sp>
      <p:sp>
        <p:nvSpPr>
          <p:cNvPr id="41" name="Freeform: Shape 26"/>
          <p:cNvSpPr>
            <a:spLocks noGrp="1" noRot="1" noChangeAspect="1" noMove="1" noResize="1" noEditPoints="1" noAdjustHandles="1" noChangeArrowheads="1" noChangeShapeType="1" noTextEdit="1"/>
          </p:cNvSpPr>
          <p:nvPr/>
        </p:nvSpPr>
        <p:spPr>
          <a:xfrm flipH="1">
            <a:off x="0" y="5835649"/>
            <a:ext cx="1161135"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42" name="Freeform: Shape 28"/>
          <p:cNvSpPr>
            <a:spLocks noGrp="1" noRot="1" noChangeAspect="1" noMove="1" noResize="1" noEditPoints="1" noAdjustHandles="1" noChangeArrowheads="1" noChangeShapeType="1" noTextEdit="1"/>
          </p:cNvSpPr>
          <p:nvPr/>
        </p:nvSpPr>
        <p:spPr>
          <a:xfrm flipH="1">
            <a:off x="2563731" y="5717905"/>
            <a:ext cx="1328706"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43" name="Freeform: Shape 30"/>
          <p:cNvSpPr>
            <a:spLocks noGrp="1" noRot="1" noChangeAspect="1" noMove="1" noResize="1" noEditPoints="1" noAdjustHandles="1" noChangeArrowheads="1" noChangeShapeType="1" noTextEdit="1"/>
          </p:cNvSpPr>
          <p:nvPr/>
        </p:nvSpPr>
        <p:spPr>
          <a:xfrm flipH="1">
            <a:off x="3099729" y="6258755"/>
            <a:ext cx="1174455"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56995"/>
            <a:ext cx="7886700" cy="1133693"/>
          </a:xfrm>
        </p:spPr>
        <p:txBody>
          <a:bodyPr>
            <a:normAutofit/>
          </a:bodyPr>
          <a:lstStyle/>
          <a:p>
            <a:pPr>
              <a:lnSpc>
                <a:spcPct val="90000"/>
              </a:lnSpc>
            </a:pPr>
            <a:r>
              <a:rPr lang="en-US" sz="3800" dirty="0"/>
              <a:t>15. </a:t>
            </a:r>
            <a:r>
              <a:rPr lang="en-US" sz="3800" dirty="0" err="1"/>
              <a:t>Diagrama</a:t>
            </a:r>
            <a:r>
              <a:rPr lang="en-US" sz="3800" dirty="0"/>
              <a:t> </a:t>
            </a:r>
            <a:r>
              <a:rPr lang="en-US" sz="3800" dirty="0" err="1"/>
              <a:t>cheltuielilor</a:t>
            </a:r>
            <a:r>
              <a:rPr lang="en-US" sz="3800" dirty="0"/>
              <a:t> SCRM 2024</a:t>
            </a:r>
            <a:endParaRPr lang="en-US" sz="3800" dirty="0"/>
          </a:p>
        </p:txBody>
      </p:sp>
      <p:graphicFrame>
        <p:nvGraphicFramePr>
          <p:cNvPr id="5" name="Content Placeholder 4"/>
          <p:cNvGraphicFramePr>
            <a:graphicFrameLocks noGrp="1"/>
          </p:cNvGraphicFramePr>
          <p:nvPr>
            <p:ph idx="1"/>
          </p:nvPr>
        </p:nvGraphicFramePr>
        <p:xfrm>
          <a:off x="628650" y="1812925"/>
          <a:ext cx="4262755" cy="436435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6" name="TextBox 5"/>
          <p:cNvSpPr txBox="1"/>
          <p:nvPr/>
        </p:nvSpPr>
        <p:spPr>
          <a:xfrm>
            <a:off x="5317490" y="2057400"/>
            <a:ext cx="3474085" cy="2861310"/>
          </a:xfrm>
          <a:prstGeom prst="rect">
            <a:avLst/>
          </a:prstGeom>
          <a:noFill/>
        </p:spPr>
        <p:txBody>
          <a:bodyPr wrap="square" rtlCol="0">
            <a:spAutoFit/>
          </a:bodyPr>
          <a:lstStyle/>
          <a:p>
            <a:pPr algn="just"/>
            <a:r>
              <a:rPr lang="en-US" dirty="0">
                <a:latin typeface="Arial" panose="020B0604020202020204" pitchFamily="34" charset="0"/>
                <a:cs typeface="Arial" panose="020B0604020202020204" pitchFamily="34" charset="0"/>
              </a:rPr>
              <a:t>Sursele veniturilor Societății de Cruce Roșie din Moldova:</a:t>
            </a:r>
            <a:endParaRPr lang="en-US"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dirty="0">
                <a:latin typeface="Arial" panose="020B0604020202020204" pitchFamily="34" charset="0"/>
                <a:cs typeface="Arial" panose="020B0604020202020204" pitchFamily="34" charset="0"/>
              </a:rPr>
              <a:t>cotizații de membru- 88 mii MDL;</a:t>
            </a:r>
            <a:endParaRPr lang="en-US"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dirty="0">
                <a:latin typeface="Arial" panose="020B0604020202020204" pitchFamily="34" charset="0"/>
                <a:cs typeface="Arial" panose="020B0604020202020204" pitchFamily="34" charset="0"/>
              </a:rPr>
              <a:t>instruiri de Prim Ajutor- 40 mii MDL;</a:t>
            </a:r>
            <a:endParaRPr lang="en-US"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dirty="0">
                <a:latin typeface="Arial" panose="020B0604020202020204" pitchFamily="34" charset="0"/>
                <a:cs typeface="Arial" panose="020B0604020202020204" pitchFamily="34" charset="0"/>
              </a:rPr>
              <a:t>sprijin pentru managementul partenerilor- 287 mii MDL;</a:t>
            </a:r>
            <a:endParaRPr lang="en-US"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dirty="0">
                <a:latin typeface="Arial" panose="020B0604020202020204" pitchFamily="34" charset="0"/>
                <a:cs typeface="Arial" panose="020B0604020202020204" pitchFamily="34" charset="0"/>
              </a:rPr>
              <a:t>alte venituri- 43 mii MDL.</a:t>
            </a:r>
            <a:endParaRPr lang="en-US" dirty="0">
              <a:latin typeface="Arial" panose="020B0604020202020204" pitchFamily="34" charset="0"/>
              <a:cs typeface="Arial" panose="020B0604020202020204" pitchFamily="34" charset="0"/>
            </a:endParaRPr>
          </a:p>
          <a:p>
            <a:pPr algn="just"/>
            <a:endParaRPr lang="en-US" dirty="0">
              <a:latin typeface="Arial" panose="020B0604020202020204" pitchFamily="34" charset="0"/>
              <a:cs typeface="Arial" panose="020B0604020202020204" pitchFamily="34" charset="0"/>
            </a:endParaRPr>
          </a:p>
        </p:txBody>
      </p:sp>
      <p:sp>
        <p:nvSpPr>
          <p:cNvPr id="3" name="Rectangle 2"/>
          <p:cNvSpPr/>
          <p:nvPr/>
        </p:nvSpPr>
        <p:spPr>
          <a:xfrm>
            <a:off x="628650" y="556995"/>
            <a:ext cx="7886700" cy="1133693"/>
          </a:xfrm>
          <a:prstGeom prst="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a:t>15. </a:t>
            </a:r>
            <a:r>
              <a:rPr lang="en-US" sz="4000" dirty="0" err="1"/>
              <a:t>Diagrama</a:t>
            </a:r>
            <a:r>
              <a:rPr lang="en-US" sz="4000" dirty="0"/>
              <a:t> </a:t>
            </a:r>
            <a:r>
              <a:rPr lang="en-US" sz="4000" dirty="0" err="1"/>
              <a:t>cheltuielilor</a:t>
            </a:r>
            <a:r>
              <a:rPr lang="en-US" sz="4000" dirty="0"/>
              <a:t> SCRM 2024</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r>
              <a:rPr lang="en-US" sz="4700">
                <a:solidFill>
                  <a:srgbClr val="FFFFFF"/>
                </a:solidFill>
                <a:latin typeface="Arial" panose="020B0604020202020204" pitchFamily="34" charset="0"/>
                <a:cs typeface="Arial" panose="020B0604020202020204" pitchFamily="34" charset="0"/>
              </a:rPr>
              <a:t>1</a:t>
            </a:r>
            <a:r>
              <a:rPr lang="en-US" sz="4700">
                <a:solidFill>
                  <a:srgbClr val="FFFFFF"/>
                </a:solidFill>
                <a:latin typeface="Arial" panose="020B0604020202020204" pitchFamily="34" charset="0"/>
                <a:cs typeface="Arial" panose="020B0604020202020204" pitchFamily="34" charset="0"/>
              </a:rPr>
              <a:t>. Introducere</a:t>
            </a:r>
            <a:endParaRPr lang="en-US" sz="4700">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2745" y="2464435"/>
            <a:ext cx="8119745" cy="4010660"/>
          </a:xfrm>
        </p:spPr>
        <p:txBody>
          <a:bodyPr>
            <a:normAutofit lnSpcReduction="10000"/>
          </a:bodyPr>
          <a:lstStyle/>
          <a:p>
            <a:pPr marL="0" indent="0" algn="just">
              <a:lnSpc>
                <a:spcPct val="90000"/>
              </a:lnSpc>
              <a:buNone/>
            </a:pPr>
            <a:r>
              <a:rPr lang="en-US" sz="1900">
                <a:latin typeface="Arial" panose="020B0604020202020204" pitchFamily="34" charset="0"/>
                <a:cs typeface="Arial" panose="020B0604020202020204" pitchFamily="34" charset="0"/>
              </a:rPr>
              <a:t>În 2024, Moldova a continuat să fie afectată de impactul conflictului din Ucraina, alături de o criză economică persistentă și instabilitate politică. Societatea de Cruce Roșie din Moldova (</a:t>
            </a:r>
            <a:r>
              <a:rPr lang="en-US" altLang="en-US" sz="1900">
                <a:latin typeface="Arial" panose="020B0604020202020204" pitchFamily="34" charset="0"/>
                <a:cs typeface="Arial" panose="020B0604020202020204" pitchFamily="34" charset="0"/>
              </a:rPr>
              <a:t>AO </a:t>
            </a:r>
            <a:r>
              <a:rPr lang="en-US" sz="1900">
                <a:latin typeface="Arial" panose="020B0604020202020204" pitchFamily="34" charset="0"/>
                <a:cs typeface="Arial" panose="020B0604020202020204" pitchFamily="34" charset="0"/>
              </a:rPr>
              <a:t>SCRM) a oferit sprijin constant persoanelor strămutate și comunităților vulnerabile, adaptându-și intervențiile la un mediu tot mai dificil. Creșterea costurilor de trai, inflația și întreruperile în aprovizionare au amplificat cererea de asistență umanitară</a:t>
            </a:r>
            <a:r>
              <a:rPr lang="en-US" altLang="en-US" sz="1900">
                <a:latin typeface="Arial" panose="020B0604020202020204" pitchFamily="34" charset="0"/>
                <a:cs typeface="Arial" panose="020B0604020202020204" pitchFamily="34" charset="0"/>
              </a:rPr>
              <a:t>.</a:t>
            </a:r>
            <a:endParaRPr lang="en-US" altLang="en-US" sz="1900">
              <a:latin typeface="Arial" panose="020B0604020202020204" pitchFamily="34" charset="0"/>
              <a:cs typeface="Arial" panose="020B0604020202020204" pitchFamily="34" charset="0"/>
            </a:endParaRPr>
          </a:p>
          <a:p>
            <a:pPr marL="0" indent="0" algn="just">
              <a:lnSpc>
                <a:spcPct val="90000"/>
              </a:lnSpc>
              <a:buNone/>
            </a:pPr>
            <a:endParaRPr lang="en-US" sz="1900">
              <a:latin typeface="Arial" panose="020B0604020202020204" pitchFamily="34" charset="0"/>
              <a:cs typeface="Arial" panose="020B0604020202020204" pitchFamily="34" charset="0"/>
            </a:endParaRPr>
          </a:p>
          <a:p>
            <a:pPr marL="0" indent="0" algn="just">
              <a:lnSpc>
                <a:spcPct val="90000"/>
              </a:lnSpc>
              <a:buNone/>
            </a:pPr>
            <a:r>
              <a:rPr lang="en-US" sz="1900">
                <a:latin typeface="Arial" panose="020B0604020202020204" pitchFamily="34" charset="0"/>
                <a:cs typeface="Arial" panose="020B0604020202020204" pitchFamily="34" charset="0"/>
              </a:rPr>
              <a:t>Cu toate acestea, </a:t>
            </a:r>
            <a:r>
              <a:rPr lang="en-US" altLang="en-US" sz="1900">
                <a:latin typeface="Arial" panose="020B0604020202020204" pitchFamily="34" charset="0"/>
                <a:cs typeface="Arial" panose="020B0604020202020204" pitchFamily="34" charset="0"/>
              </a:rPr>
              <a:t>AO </a:t>
            </a:r>
            <a:r>
              <a:rPr lang="en-US" sz="1900">
                <a:latin typeface="Arial" panose="020B0604020202020204" pitchFamily="34" charset="0"/>
                <a:cs typeface="Arial" panose="020B0604020202020204" pitchFamily="34" charset="0"/>
              </a:rPr>
              <a:t>SCRM și-a consolidat rolul de actor umanitar cheie prin extinderea programelor de pregătire pentru dezastre, integrare socială, sănătate publică și asistență financiară. Anul </a:t>
            </a:r>
            <a:r>
              <a:rPr lang="en-US" altLang="en-US" sz="1900">
                <a:latin typeface="Arial" panose="020B0604020202020204" pitchFamily="34" charset="0"/>
                <a:cs typeface="Arial" panose="020B0604020202020204" pitchFamily="34" charset="0"/>
              </a:rPr>
              <a:t>2024 </a:t>
            </a:r>
            <a:r>
              <a:rPr lang="en-US" sz="1900">
                <a:latin typeface="Arial" panose="020B0604020202020204" pitchFamily="34" charset="0"/>
                <a:cs typeface="Arial" panose="020B0604020202020204" pitchFamily="34" charset="0"/>
              </a:rPr>
              <a:t>a fost marcat</a:t>
            </a:r>
            <a:r>
              <a:rPr lang="en-US" altLang="en-US" sz="1900">
                <a:latin typeface="Arial" panose="020B0604020202020204" pitchFamily="34" charset="0"/>
                <a:cs typeface="Arial" panose="020B0604020202020204" pitchFamily="34" charset="0"/>
              </a:rPr>
              <a:t> de o serie de crize regionale și schimbări sensibile la nivel intern de țară, care a antrenat competența AO SCRM care a trebuit să-și ajusteze mecanismele de </a:t>
            </a:r>
            <a:r>
              <a:rPr lang="en-US" sz="1900">
                <a:latin typeface="Arial" panose="020B0604020202020204" pitchFamily="34" charset="0"/>
                <a:cs typeface="Arial" panose="020B0604020202020204" pitchFamily="34" charset="0"/>
              </a:rPr>
              <a:t>răspuns</a:t>
            </a:r>
            <a:r>
              <a:rPr lang="en-US" altLang="en-US" sz="1900">
                <a:latin typeface="Arial" panose="020B0604020202020204" pitchFamily="34" charset="0"/>
                <a:cs typeface="Arial" panose="020B0604020202020204" pitchFamily="34" charset="0"/>
              </a:rPr>
              <a:t> </a:t>
            </a:r>
            <a:r>
              <a:rPr lang="en-US" sz="1900">
                <a:latin typeface="Arial" panose="020B0604020202020204" pitchFamily="34" charset="0"/>
                <a:cs typeface="Arial" panose="020B0604020202020204" pitchFamily="34" charset="0"/>
              </a:rPr>
              <a:t>adaptat la aceste evoluții.</a:t>
            </a:r>
            <a:endParaRPr lang="en-US" sz="1900">
              <a:latin typeface="Arial" panose="020B0604020202020204" pitchFamily="34" charset="0"/>
              <a:cs typeface="Arial" panose="020B0604020202020204" pitchFamily="34" charset="0"/>
            </a:endParaRPr>
          </a:p>
          <a:p>
            <a:pPr marL="0" indent="0">
              <a:lnSpc>
                <a:spcPct val="90000"/>
              </a:lnSpc>
              <a:buNone/>
            </a:pPr>
            <a:endParaRPr lang="en-US" sz="1900">
              <a:latin typeface="Onest"/>
            </a:endParaRPr>
          </a:p>
          <a:p>
            <a:pPr marL="0" indent="0">
              <a:lnSpc>
                <a:spcPct val="90000"/>
              </a:lnSpc>
              <a:buNone/>
            </a:pPr>
            <a:endParaRPr lang="en-US" sz="1900">
              <a:latin typeface="Onest"/>
            </a:endParaRPr>
          </a:p>
          <a:p>
            <a:pPr>
              <a:lnSpc>
                <a:spcPct val="90000"/>
              </a:lnSpc>
            </a:pPr>
            <a:endParaRPr lang="en-US" sz="1900">
              <a:latin typeface="Ones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r>
              <a:rPr lang="en-US" sz="3200">
                <a:solidFill>
                  <a:srgbClr val="FFFFFF"/>
                </a:solidFill>
                <a:latin typeface="Arial" panose="020B0604020202020204" pitchFamily="34" charset="0"/>
                <a:cs typeface="Arial" panose="020B0604020202020204" pitchFamily="34" charset="0"/>
              </a:rPr>
              <a:t>16. Lecții învățate</a:t>
            </a:r>
            <a:endParaRPr lang="en-US" sz="3200">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7805" y="2336800"/>
            <a:ext cx="8282305" cy="3779520"/>
          </a:xfrm>
        </p:spPr>
        <p:txBody>
          <a:bodyPr>
            <a:noAutofit/>
          </a:bodyPr>
          <a:lstStyle/>
          <a:p>
            <a:pPr marL="0" indent="0" algn="just">
              <a:buNone/>
            </a:pPr>
            <a:r>
              <a:rPr lang="en-US" sz="1900" b="1" dirty="0">
                <a:latin typeface="Arial" panose="020B0604020202020204" pitchFamily="34" charset="0"/>
                <a:cs typeface="Arial" panose="020B0604020202020204" pitchFamily="34" charset="0"/>
              </a:rPr>
              <a:t>1</a:t>
            </a:r>
            <a:r>
              <a:rPr lang="en-US" sz="1600" b="1" dirty="0">
                <a:latin typeface="Arial" panose="020B0604020202020204" pitchFamily="34" charset="0"/>
                <a:cs typeface="Arial" panose="020B0604020202020204" pitchFamily="34" charset="0"/>
              </a:rPr>
              <a:t>) Necesitatea clarificării și actualizării cadrului juridic și operațional</a:t>
            </a:r>
            <a:endParaRPr lang="en-US" sz="1600" b="1" dirty="0">
              <a:latin typeface="Arial" panose="020B0604020202020204" pitchFamily="34" charset="0"/>
              <a:cs typeface="Arial" panose="020B0604020202020204" pitchFamily="34" charset="0"/>
            </a:endParaRPr>
          </a:p>
          <a:p>
            <a:pPr marL="0" indent="0" algn="just">
              <a:buNone/>
            </a:pPr>
            <a:r>
              <a:rPr lang="en-US" sz="1600" dirty="0">
                <a:latin typeface="Arial" panose="020B0604020202020204" pitchFamily="34" charset="0"/>
                <a:cs typeface="Arial" panose="020B0604020202020204" pitchFamily="34" charset="0"/>
              </a:rPr>
              <a:t>Revizuirea Statutului SCRM a evidențiat importanța definirii clare a rolurilor, proceselor decizionale și relației auxiliare cu autoritățile publice.</a:t>
            </a:r>
            <a:endParaRPr lang="en-US" sz="1600" dirty="0">
              <a:latin typeface="Arial" panose="020B0604020202020204" pitchFamily="34" charset="0"/>
              <a:cs typeface="Arial" panose="020B0604020202020204" pitchFamily="34" charset="0"/>
            </a:endParaRPr>
          </a:p>
          <a:p>
            <a:pPr marL="0" indent="0" algn="just">
              <a:buNone/>
            </a:pPr>
            <a:r>
              <a:rPr lang="en-US" sz="1600" b="1" dirty="0">
                <a:latin typeface="Arial" panose="020B0604020202020204" pitchFamily="34" charset="0"/>
                <a:cs typeface="Arial" panose="020B0604020202020204" pitchFamily="34" charset="0"/>
              </a:rPr>
              <a:t>2) Dezvoltarea capacităților organizaționale la nivel de filiale este esențială</a:t>
            </a:r>
            <a:endParaRPr lang="en-US" sz="1600" b="1" dirty="0">
              <a:latin typeface="Arial" panose="020B0604020202020204" pitchFamily="34" charset="0"/>
              <a:cs typeface="Arial" panose="020B0604020202020204" pitchFamily="34" charset="0"/>
            </a:endParaRPr>
          </a:p>
          <a:p>
            <a:pPr marL="0" indent="0" algn="just">
              <a:buNone/>
            </a:pPr>
            <a:r>
              <a:rPr lang="en-US" sz="1600" dirty="0">
                <a:latin typeface="Arial" panose="020B0604020202020204" pitchFamily="34" charset="0"/>
                <a:cs typeface="Arial" panose="020B0604020202020204" pitchFamily="34" charset="0"/>
              </a:rPr>
              <a:t>Instruirea BOCA în Criuleni și Bălți a demonstrat că autoevaluarea participativă a capacităților filialelor ajută la identificarea punctuală a nevoilor de dezvoltare și consolidare internă.</a:t>
            </a:r>
            <a:endParaRPr lang="en-US" sz="1600" dirty="0">
              <a:latin typeface="Arial" panose="020B0604020202020204" pitchFamily="34" charset="0"/>
              <a:cs typeface="Arial" panose="020B0604020202020204" pitchFamily="34" charset="0"/>
            </a:endParaRPr>
          </a:p>
          <a:p>
            <a:pPr marL="0" indent="0" algn="just">
              <a:buNone/>
            </a:pPr>
            <a:r>
              <a:rPr lang="en-US" sz="1600" b="1" dirty="0">
                <a:latin typeface="Arial" panose="020B0604020202020204" pitchFamily="34" charset="0"/>
                <a:cs typeface="Arial" panose="020B0604020202020204" pitchFamily="34" charset="0"/>
              </a:rPr>
              <a:t>3) PGI și CEA trebuie integrate sistematic în toate activitățile</a:t>
            </a:r>
            <a:endParaRPr lang="en-US" sz="1600" b="1" dirty="0">
              <a:latin typeface="Arial" panose="020B0604020202020204" pitchFamily="34" charset="0"/>
              <a:cs typeface="Arial" panose="020B0604020202020204" pitchFamily="34" charset="0"/>
            </a:endParaRPr>
          </a:p>
          <a:p>
            <a:pPr marL="0" indent="0" algn="just">
              <a:buNone/>
            </a:pPr>
            <a:r>
              <a:rPr lang="en-US" sz="1600" dirty="0">
                <a:latin typeface="Arial" panose="020B0604020202020204" pitchFamily="34" charset="0"/>
                <a:cs typeface="Arial" panose="020B0604020202020204" pitchFamily="34" charset="0"/>
              </a:rPr>
              <a:t>Evaluările PGI și CEA au arătat că aceste componente sunt adesea tratate izolat. Integrarea lor transversală în planificare, implementare și raportare este vitală pentru asigurarea unei abordări incluzive și centrate pe oameni.</a:t>
            </a:r>
            <a:endParaRPr lang="en-US" sz="1600" dirty="0">
              <a:latin typeface="Arial" panose="020B0604020202020204" pitchFamily="34" charset="0"/>
              <a:cs typeface="Arial" panose="020B0604020202020204" pitchFamily="34" charset="0"/>
            </a:endParaRPr>
          </a:p>
          <a:p>
            <a:pPr marL="0" indent="0" algn="just">
              <a:lnSpc>
                <a:spcPct val="90000"/>
              </a:lnSpc>
              <a:buNone/>
            </a:pPr>
            <a:r>
              <a:rPr lang="en-US" sz="1600" b="1" dirty="0">
                <a:latin typeface="Arial" panose="020B0604020202020204" pitchFamily="34" charset="0"/>
                <a:cs typeface="Arial" panose="020B0604020202020204" pitchFamily="34" charset="0"/>
              </a:rPr>
              <a:t>4) </a:t>
            </a:r>
            <a:r>
              <a:rPr lang="en-US" sz="1600" b="1" dirty="0" err="1">
                <a:latin typeface="Arial" panose="020B0604020202020204" pitchFamily="34" charset="0"/>
                <a:cs typeface="Arial" panose="020B0604020202020204" pitchFamily="34" charset="0"/>
              </a:rPr>
              <a:t>Participarea</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comunității</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trebuie</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consolidată</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prin</a:t>
            </a:r>
            <a:r>
              <a:rPr lang="en-US" sz="1600" b="1" dirty="0">
                <a:latin typeface="Arial" panose="020B0604020202020204" pitchFamily="34" charset="0"/>
                <a:cs typeface="Arial" panose="020B0604020202020204" pitchFamily="34" charset="0"/>
              </a:rPr>
              <a:t> </a:t>
            </a:r>
            <a:r>
              <a:rPr lang="en-US" sz="1600" b="1" dirty="0" err="1">
                <a:latin typeface="Arial" panose="020B0604020202020204" pitchFamily="34" charset="0"/>
                <a:cs typeface="Arial" panose="020B0604020202020204" pitchFamily="34" charset="0"/>
              </a:rPr>
              <a:t>mecanisme</a:t>
            </a:r>
            <a:r>
              <a:rPr lang="en-US" sz="1600" b="1" dirty="0">
                <a:latin typeface="Arial" panose="020B0604020202020204" pitchFamily="34" charset="0"/>
                <a:cs typeface="Arial" panose="020B0604020202020204" pitchFamily="34" charset="0"/>
              </a:rPr>
              <a:t> de feedback </a:t>
            </a:r>
            <a:r>
              <a:rPr lang="en-US" sz="1600" b="1" dirty="0" err="1">
                <a:latin typeface="Arial" panose="020B0604020202020204" pitchFamily="34" charset="0"/>
                <a:cs typeface="Arial" panose="020B0604020202020204" pitchFamily="34" charset="0"/>
              </a:rPr>
              <a:t>eficiente</a:t>
            </a:r>
            <a:endParaRPr lang="en-US" sz="1600" b="1" dirty="0">
              <a:latin typeface="Arial" panose="020B0604020202020204" pitchFamily="34" charset="0"/>
              <a:cs typeface="Arial" panose="020B0604020202020204" pitchFamily="34" charset="0"/>
            </a:endParaRPr>
          </a:p>
          <a:p>
            <a:pPr marL="0" indent="0" algn="just">
              <a:lnSpc>
                <a:spcPct val="90000"/>
              </a:lnSpc>
              <a:buNone/>
            </a:pPr>
            <a:r>
              <a:rPr lang="en-US" sz="1600" dirty="0" err="1">
                <a:latin typeface="Arial" panose="020B0604020202020204" pitchFamily="34" charset="0"/>
                <a:cs typeface="Arial" panose="020B0604020202020204" pitchFamily="34" charset="0"/>
              </a:rPr>
              <a:t>Autoevaluarea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mecanismelor</a:t>
            </a:r>
            <a:r>
              <a:rPr lang="en-US" sz="1600" dirty="0">
                <a:latin typeface="Arial" panose="020B0604020202020204" pitchFamily="34" charset="0"/>
                <a:cs typeface="Arial" panose="020B0604020202020204" pitchFamily="34" charset="0"/>
              </a:rPr>
              <a:t> de </a:t>
            </a:r>
            <a:r>
              <a:rPr lang="en-US" sz="1600" dirty="0" err="1">
                <a:latin typeface="Arial" panose="020B0604020202020204" pitchFamily="34" charset="0"/>
                <a:cs typeface="Arial" panose="020B0604020202020204" pitchFamily="34" charset="0"/>
              </a:rPr>
              <a:t>plângeri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și</a:t>
            </a:r>
            <a:r>
              <a:rPr lang="en-US" sz="1600" dirty="0">
                <a:latin typeface="Arial" panose="020B0604020202020204" pitchFamily="34" charset="0"/>
                <a:cs typeface="Arial" panose="020B0604020202020204" pitchFamily="34" charset="0"/>
              </a:rPr>
              <a:t> feedback a </a:t>
            </a:r>
            <a:r>
              <a:rPr lang="en-US" sz="1600" dirty="0" err="1">
                <a:latin typeface="Arial" panose="020B0604020202020204" pitchFamily="34" charset="0"/>
                <a:cs typeface="Arial" panose="020B0604020202020204" pitchFamily="34" charset="0"/>
              </a:rPr>
              <a:t>relevat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necesitatea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unor</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instrumente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mai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structurate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accesibile</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funcționale</a:t>
            </a:r>
            <a:r>
              <a:rPr lang="en-US" sz="1600" dirty="0">
                <a:latin typeface="Arial" panose="020B0604020202020204" pitchFamily="34" charset="0"/>
                <a:cs typeface="Arial" panose="020B0604020202020204" pitchFamily="34" charset="0"/>
              </a:rPr>
              <a:t> la </a:t>
            </a:r>
            <a:r>
              <a:rPr lang="en-US" sz="1600" dirty="0" err="1">
                <a:latin typeface="Arial" panose="020B0604020202020204" pitchFamily="34" charset="0"/>
                <a:cs typeface="Arial" panose="020B0604020202020204" pitchFamily="34" charset="0"/>
              </a:rPr>
              <a:t>nivel</a:t>
            </a:r>
            <a:r>
              <a:rPr lang="en-US" sz="1600" dirty="0">
                <a:latin typeface="Arial" panose="020B0604020202020204" pitchFamily="34" charset="0"/>
                <a:cs typeface="Arial" panose="020B0604020202020204" pitchFamily="34" charset="0"/>
              </a:rPr>
              <a:t> local, </a:t>
            </a:r>
            <a:r>
              <a:rPr lang="en-US" sz="1600" dirty="0" err="1">
                <a:latin typeface="Arial" panose="020B0604020202020204" pitchFamily="34" charset="0"/>
                <a:cs typeface="Arial" panose="020B0604020202020204" pitchFamily="34" charset="0"/>
              </a:rPr>
              <a:t>pentru</a:t>
            </a:r>
            <a:r>
              <a:rPr lang="en-US" sz="1600" dirty="0">
                <a:latin typeface="Arial" panose="020B0604020202020204" pitchFamily="34" charset="0"/>
                <a:cs typeface="Arial" panose="020B0604020202020204" pitchFamily="34" charset="0"/>
              </a:rPr>
              <a:t> a </a:t>
            </a:r>
            <a:r>
              <a:rPr lang="en-US" sz="1600" dirty="0" err="1">
                <a:latin typeface="Arial" panose="020B0604020202020204" pitchFamily="34" charset="0"/>
                <a:cs typeface="Arial" panose="020B0604020202020204" pitchFamily="34" charset="0"/>
              </a:rPr>
              <a:t>încuraja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încrederea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responsabilitatea</a:t>
            </a:r>
            <a:r>
              <a:rPr lang="en-US" sz="1600" dirty="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p>
            <a:pPr marL="0" indent="0" algn="just">
              <a:buNone/>
            </a:pPr>
            <a:endParaRPr lang="en-US" sz="1600" dirty="0">
              <a:latin typeface="Arial" panose="020B0604020202020204" pitchFamily="34" charset="0"/>
              <a:cs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r>
              <a:rPr lang="en-US" sz="4700">
                <a:solidFill>
                  <a:srgbClr val="FFFFFF"/>
                </a:solidFill>
              </a:rPr>
              <a:t>Lecții învățate</a:t>
            </a:r>
            <a:endParaRPr lang="en-US" sz="4700">
              <a:solidFill>
                <a:srgbClr val="FFFFFF"/>
              </a:solidFill>
            </a:endParaRPr>
          </a:p>
        </p:txBody>
      </p:sp>
      <p:sp>
        <p:nvSpPr>
          <p:cNvPr id="3" name="Content Placeholder 2"/>
          <p:cNvSpPr>
            <a:spLocks noGrp="1"/>
          </p:cNvSpPr>
          <p:nvPr>
            <p:ph idx="1"/>
          </p:nvPr>
        </p:nvSpPr>
        <p:spPr>
          <a:xfrm>
            <a:off x="174171" y="2447926"/>
            <a:ext cx="8741229" cy="4192360"/>
          </a:xfrm>
        </p:spPr>
        <p:txBody>
          <a:bodyPr>
            <a:noAutofit/>
          </a:bodyPr>
          <a:lstStyle/>
          <a:p>
            <a:pPr marL="0" indent="0" algn="just">
              <a:lnSpc>
                <a:spcPct val="90000"/>
              </a:lnSpc>
              <a:buNone/>
            </a:pPr>
            <a:r>
              <a:rPr lang="en-US" sz="1900" b="1" dirty="0"/>
              <a:t>5) </a:t>
            </a:r>
            <a:r>
              <a:rPr lang="en-US" sz="1900" b="1" dirty="0" err="1"/>
              <a:t>Monitorizarea</a:t>
            </a:r>
            <a:r>
              <a:rPr lang="en-US" sz="1900" b="1" dirty="0"/>
              <a:t> post-</a:t>
            </a:r>
            <a:r>
              <a:rPr lang="en-US" sz="1900" b="1" dirty="0" err="1"/>
              <a:t>distribuție</a:t>
            </a:r>
            <a:r>
              <a:rPr lang="en-US" sz="1900" b="1" dirty="0"/>
              <a:t> </a:t>
            </a:r>
            <a:r>
              <a:rPr lang="en-US" sz="1900" b="1" dirty="0" err="1"/>
              <a:t>contribuie</a:t>
            </a:r>
            <a:r>
              <a:rPr lang="en-US" sz="1900" b="1" dirty="0"/>
              <a:t> la </a:t>
            </a:r>
            <a:r>
              <a:rPr lang="en-US" sz="1900" b="1" dirty="0" err="1"/>
              <a:t>adaptarea</a:t>
            </a:r>
            <a:r>
              <a:rPr lang="en-US" sz="1900" b="1" dirty="0"/>
              <a:t> </a:t>
            </a:r>
            <a:r>
              <a:rPr lang="en-US" sz="1900" b="1" dirty="0" err="1"/>
              <a:t>intervențiilor</a:t>
            </a:r>
            <a:r>
              <a:rPr lang="en-US" sz="1900" b="1" dirty="0"/>
              <a:t> </a:t>
            </a:r>
            <a:r>
              <a:rPr lang="en-US" sz="1900" b="1" dirty="0" err="1"/>
              <a:t>umanitare</a:t>
            </a:r>
            <a:endParaRPr lang="en-US" sz="1900" b="1" dirty="0"/>
          </a:p>
          <a:p>
            <a:pPr marL="0" indent="0" algn="just">
              <a:lnSpc>
                <a:spcPct val="90000"/>
              </a:lnSpc>
              <a:buNone/>
            </a:pPr>
            <a:r>
              <a:rPr lang="en-US" sz="1900" dirty="0" err="1"/>
              <a:t>Activitățile</a:t>
            </a:r>
            <a:r>
              <a:rPr lang="en-US" sz="1900" dirty="0"/>
              <a:t> de </a:t>
            </a:r>
            <a:r>
              <a:rPr lang="en-US" sz="1900" dirty="0" err="1"/>
              <a:t>monitorizare</a:t>
            </a:r>
            <a:r>
              <a:rPr lang="en-US" sz="1900" dirty="0"/>
              <a:t> </a:t>
            </a:r>
            <a:r>
              <a:rPr lang="en-US" sz="1900" dirty="0" err="1"/>
              <a:t>pentru</a:t>
            </a:r>
            <a:r>
              <a:rPr lang="en-US" sz="1900" dirty="0"/>
              <a:t> </a:t>
            </a:r>
            <a:r>
              <a:rPr lang="en-US" sz="1900" dirty="0" err="1"/>
              <a:t>vouchere</a:t>
            </a:r>
            <a:r>
              <a:rPr lang="en-US" sz="1900" dirty="0"/>
              <a:t> (</a:t>
            </a:r>
            <a:r>
              <a:rPr lang="en-US" sz="1900" dirty="0" err="1"/>
              <a:t>alimente</a:t>
            </a:r>
            <a:r>
              <a:rPr lang="en-US" sz="1900" dirty="0"/>
              <a:t>, </a:t>
            </a:r>
            <a:r>
              <a:rPr lang="en-US" sz="1900" dirty="0" err="1"/>
              <a:t>igienă</a:t>
            </a:r>
            <a:r>
              <a:rPr lang="en-US" sz="1900" dirty="0"/>
              <a:t>, </a:t>
            </a:r>
            <a:r>
              <a:rPr lang="en-US" sz="1900" dirty="0" err="1"/>
              <a:t>ochelari</a:t>
            </a:r>
            <a:r>
              <a:rPr lang="en-US" sz="1900" dirty="0"/>
              <a:t>) au </a:t>
            </a:r>
            <a:r>
              <a:rPr lang="en-US" sz="1900" dirty="0" err="1"/>
              <a:t>subliniat</a:t>
            </a:r>
            <a:r>
              <a:rPr lang="en-US" sz="1900" dirty="0"/>
              <a:t> </a:t>
            </a:r>
            <a:r>
              <a:rPr lang="en-US" sz="1900" dirty="0" err="1"/>
              <a:t>rolul</a:t>
            </a:r>
            <a:r>
              <a:rPr lang="en-US" sz="1900" dirty="0"/>
              <a:t> crucial al feedback-</a:t>
            </a:r>
            <a:r>
              <a:rPr lang="en-US" sz="1900" dirty="0" err="1"/>
              <a:t>ului</a:t>
            </a:r>
            <a:r>
              <a:rPr lang="en-US" sz="1900" dirty="0"/>
              <a:t> </a:t>
            </a:r>
            <a:r>
              <a:rPr lang="en-US" sz="1900" dirty="0" err="1"/>
              <a:t>beneficiarilor</a:t>
            </a:r>
            <a:r>
              <a:rPr lang="en-US" sz="1900" dirty="0"/>
              <a:t> </a:t>
            </a:r>
            <a:r>
              <a:rPr lang="en-US" sz="1900" dirty="0" err="1"/>
              <a:t>în</a:t>
            </a:r>
            <a:r>
              <a:rPr lang="en-US" sz="1900" dirty="0"/>
              <a:t> </a:t>
            </a:r>
            <a:r>
              <a:rPr lang="en-US" sz="1900" dirty="0" err="1"/>
              <a:t>ajustarea</a:t>
            </a:r>
            <a:r>
              <a:rPr lang="en-US" sz="1900" dirty="0"/>
              <a:t> </a:t>
            </a:r>
            <a:r>
              <a:rPr lang="en-US" sz="1900" dirty="0" err="1"/>
              <a:t>asistenței</a:t>
            </a:r>
            <a:r>
              <a:rPr lang="en-US" sz="1900" dirty="0"/>
              <a:t> </a:t>
            </a:r>
            <a:r>
              <a:rPr lang="en-US" sz="1900" dirty="0" err="1"/>
              <a:t>și</a:t>
            </a:r>
            <a:r>
              <a:rPr lang="en-US" sz="1900" dirty="0"/>
              <a:t> </a:t>
            </a:r>
            <a:r>
              <a:rPr lang="en-US" sz="1900" dirty="0" err="1"/>
              <a:t>creșterea</a:t>
            </a:r>
            <a:r>
              <a:rPr lang="en-US" sz="1900" dirty="0"/>
              <a:t> </a:t>
            </a:r>
            <a:r>
              <a:rPr lang="en-US" sz="1900" dirty="0" err="1"/>
              <a:t>relevanței</a:t>
            </a:r>
            <a:r>
              <a:rPr lang="en-US" sz="1900" dirty="0"/>
              <a:t> </a:t>
            </a:r>
            <a:r>
              <a:rPr lang="en-US" sz="1900" dirty="0" err="1"/>
              <a:t>intervențiilor</a:t>
            </a:r>
            <a:r>
              <a:rPr lang="en-US" sz="1900" dirty="0"/>
              <a:t>.</a:t>
            </a:r>
            <a:endParaRPr lang="en-US" sz="1900" dirty="0"/>
          </a:p>
          <a:p>
            <a:pPr marL="0" indent="0" algn="just">
              <a:lnSpc>
                <a:spcPct val="90000"/>
              </a:lnSpc>
              <a:buNone/>
            </a:pPr>
            <a:r>
              <a:rPr lang="en-US" sz="1900" b="1" dirty="0"/>
              <a:t>6) </a:t>
            </a:r>
            <a:r>
              <a:rPr lang="en-US" sz="1900" b="1" dirty="0"/>
              <a:t>Este </a:t>
            </a:r>
            <a:r>
              <a:rPr lang="en-US" sz="1900" b="1" dirty="0" err="1"/>
              <a:t>nevoie</a:t>
            </a:r>
            <a:r>
              <a:rPr lang="en-US" sz="1900" b="1" dirty="0"/>
              <a:t> de </a:t>
            </a:r>
            <a:r>
              <a:rPr lang="en-US" sz="1900" b="1" dirty="0" err="1"/>
              <a:t>puncte</a:t>
            </a:r>
            <a:r>
              <a:rPr lang="en-US" sz="1900" b="1" dirty="0"/>
              <a:t> </a:t>
            </a:r>
            <a:r>
              <a:rPr lang="en-US" sz="1900" b="1" dirty="0" err="1"/>
              <a:t>focale</a:t>
            </a:r>
            <a:r>
              <a:rPr lang="en-US" sz="1900" b="1" dirty="0"/>
              <a:t> </a:t>
            </a:r>
            <a:r>
              <a:rPr lang="en-US" sz="1900" b="1" dirty="0" err="1"/>
              <a:t>desemnate</a:t>
            </a:r>
            <a:r>
              <a:rPr lang="en-US" sz="1900" b="1" dirty="0"/>
              <a:t> </a:t>
            </a:r>
            <a:r>
              <a:rPr lang="en-US" sz="1900" b="1" dirty="0" err="1"/>
              <a:t>pentru</a:t>
            </a:r>
            <a:r>
              <a:rPr lang="en-US" sz="1900" b="1" dirty="0"/>
              <a:t> PGI/CEA </a:t>
            </a:r>
            <a:r>
              <a:rPr lang="en-US" sz="1900" b="1" dirty="0" err="1"/>
              <a:t>în</a:t>
            </a:r>
            <a:r>
              <a:rPr lang="en-US" sz="1900" b="1" dirty="0"/>
              <a:t> </a:t>
            </a:r>
            <a:r>
              <a:rPr lang="en-US" sz="1900" b="1" dirty="0" err="1"/>
              <a:t>fiecare</a:t>
            </a:r>
            <a:r>
              <a:rPr lang="en-US" sz="1900" b="1" dirty="0"/>
              <a:t> </a:t>
            </a:r>
            <a:r>
              <a:rPr lang="en-US" sz="1900" b="1" dirty="0" err="1"/>
              <a:t>filială</a:t>
            </a:r>
            <a:endParaRPr lang="en-US" sz="1900" b="1" dirty="0"/>
          </a:p>
          <a:p>
            <a:pPr marL="0" indent="0" algn="just">
              <a:lnSpc>
                <a:spcPct val="90000"/>
              </a:lnSpc>
              <a:buNone/>
            </a:pPr>
            <a:r>
              <a:rPr lang="en-US" sz="1900" dirty="0" err="1"/>
              <a:t>Lipsa</a:t>
            </a:r>
            <a:r>
              <a:rPr lang="en-US" sz="1900" dirty="0"/>
              <a:t> </a:t>
            </a:r>
            <a:r>
              <a:rPr lang="en-US" sz="1900" dirty="0" err="1"/>
              <a:t>acestora</a:t>
            </a:r>
            <a:r>
              <a:rPr lang="en-US" sz="1900" dirty="0"/>
              <a:t> duce la o </a:t>
            </a:r>
            <a:r>
              <a:rPr lang="en-US" sz="1900" dirty="0" err="1"/>
              <a:t>aplicare</a:t>
            </a:r>
            <a:r>
              <a:rPr lang="en-US" sz="1900" dirty="0"/>
              <a:t> </a:t>
            </a:r>
            <a:r>
              <a:rPr lang="en-US" sz="1900" dirty="0" err="1"/>
              <a:t>inegală</a:t>
            </a:r>
            <a:r>
              <a:rPr lang="en-US" sz="1900" dirty="0"/>
              <a:t> a </a:t>
            </a:r>
            <a:r>
              <a:rPr lang="en-US" sz="1900" dirty="0" err="1"/>
              <a:t>standardelor</a:t>
            </a:r>
            <a:r>
              <a:rPr lang="en-US" sz="1900" dirty="0"/>
              <a:t> </a:t>
            </a:r>
            <a:r>
              <a:rPr lang="en-US" sz="1900" dirty="0" err="1"/>
              <a:t>minime</a:t>
            </a:r>
            <a:r>
              <a:rPr lang="en-US" sz="1900" dirty="0"/>
              <a:t> de </a:t>
            </a:r>
            <a:r>
              <a:rPr lang="en-US" sz="1900" dirty="0" err="1"/>
              <a:t>protecție</a:t>
            </a:r>
            <a:r>
              <a:rPr lang="en-US" sz="1900" dirty="0"/>
              <a:t> </a:t>
            </a:r>
            <a:r>
              <a:rPr lang="en-US" sz="1900" dirty="0" err="1"/>
              <a:t>și</a:t>
            </a:r>
            <a:r>
              <a:rPr lang="en-US" sz="1900" dirty="0"/>
              <a:t> </a:t>
            </a:r>
            <a:r>
              <a:rPr lang="en-US" sz="1900" dirty="0" err="1"/>
              <a:t>incluziune</a:t>
            </a:r>
            <a:r>
              <a:rPr lang="en-US" sz="1900" dirty="0"/>
              <a:t>. </a:t>
            </a:r>
            <a:r>
              <a:rPr lang="en-US" sz="1900" dirty="0" err="1"/>
              <a:t>Instruirea</a:t>
            </a:r>
            <a:r>
              <a:rPr lang="en-US" sz="1900" dirty="0"/>
              <a:t> </a:t>
            </a:r>
            <a:r>
              <a:rPr lang="en-US" sz="1900" dirty="0" err="1"/>
              <a:t>personalului</a:t>
            </a:r>
            <a:r>
              <a:rPr lang="en-US" sz="1900" dirty="0"/>
              <a:t> </a:t>
            </a:r>
            <a:r>
              <a:rPr lang="en-US" sz="1900" dirty="0" err="1"/>
              <a:t>dedicat</a:t>
            </a:r>
            <a:r>
              <a:rPr lang="en-US" sz="1900" dirty="0"/>
              <a:t> </a:t>
            </a:r>
            <a:r>
              <a:rPr lang="en-US" sz="1900" dirty="0" err="1"/>
              <a:t>este</a:t>
            </a:r>
            <a:r>
              <a:rPr lang="en-US" sz="1900" dirty="0"/>
              <a:t> un pas </a:t>
            </a:r>
            <a:r>
              <a:rPr lang="en-US" sz="1900" dirty="0" err="1"/>
              <a:t>necesar</a:t>
            </a:r>
            <a:r>
              <a:rPr lang="en-US" sz="1900" dirty="0"/>
              <a:t> </a:t>
            </a:r>
            <a:r>
              <a:rPr lang="en-US" sz="1900" dirty="0" err="1"/>
              <a:t>spre</a:t>
            </a:r>
            <a:r>
              <a:rPr lang="en-US" sz="1900" dirty="0"/>
              <a:t> </a:t>
            </a:r>
            <a:r>
              <a:rPr lang="en-US" sz="1900" dirty="0" err="1"/>
              <a:t>standardizare</a:t>
            </a:r>
            <a:r>
              <a:rPr lang="en-US" sz="1900" dirty="0"/>
              <a:t>.</a:t>
            </a:r>
            <a:endParaRPr lang="en-US" sz="1900" dirty="0"/>
          </a:p>
          <a:p>
            <a:pPr marL="0" indent="0" algn="just">
              <a:lnSpc>
                <a:spcPct val="90000"/>
              </a:lnSpc>
              <a:buNone/>
            </a:pPr>
            <a:r>
              <a:rPr lang="en-US" sz="1900" b="1" dirty="0"/>
              <a:t>7) </a:t>
            </a:r>
            <a:r>
              <a:rPr lang="en-US" sz="1900" b="1" dirty="0" err="1"/>
              <a:t>Planificarea</a:t>
            </a:r>
            <a:r>
              <a:rPr lang="en-US" sz="1900" b="1" dirty="0"/>
              <a:t> </a:t>
            </a:r>
            <a:r>
              <a:rPr lang="en-US" sz="1900" b="1" dirty="0" err="1"/>
              <a:t>bazată</a:t>
            </a:r>
            <a:r>
              <a:rPr lang="en-US" sz="1900" b="1" dirty="0"/>
              <a:t> pe </a:t>
            </a:r>
            <a:r>
              <a:rPr lang="en-US" sz="1900" b="1" dirty="0" err="1"/>
              <a:t>dovezi</a:t>
            </a:r>
            <a:r>
              <a:rPr lang="en-US" sz="1900" b="1" dirty="0"/>
              <a:t> </a:t>
            </a:r>
            <a:r>
              <a:rPr lang="en-US" sz="1900" b="1" dirty="0" err="1"/>
              <a:t>și</a:t>
            </a:r>
            <a:r>
              <a:rPr lang="en-US" sz="1900" b="1" dirty="0"/>
              <a:t> </a:t>
            </a:r>
            <a:r>
              <a:rPr lang="en-US" sz="1900" b="1" dirty="0" err="1"/>
              <a:t>autoevaluări</a:t>
            </a:r>
            <a:r>
              <a:rPr lang="en-US" sz="1900" b="1" dirty="0"/>
              <a:t> </a:t>
            </a:r>
            <a:r>
              <a:rPr lang="en-US" sz="1900" b="1" dirty="0" err="1"/>
              <a:t>contribuie</a:t>
            </a:r>
            <a:r>
              <a:rPr lang="en-US" sz="1900" b="1" dirty="0"/>
              <a:t> la </a:t>
            </a:r>
            <a:r>
              <a:rPr lang="en-US" sz="1900" b="1" dirty="0" err="1"/>
              <a:t>profesionalizarea</a:t>
            </a:r>
            <a:r>
              <a:rPr lang="en-US" sz="1900" b="1" dirty="0"/>
              <a:t> </a:t>
            </a:r>
            <a:r>
              <a:rPr lang="en-US" sz="1900" b="1" dirty="0" err="1"/>
              <a:t>organizației</a:t>
            </a:r>
            <a:r>
              <a:rPr lang="en-US" sz="1900" b="1" dirty="0"/>
              <a:t> </a:t>
            </a:r>
            <a:endParaRPr lang="en-US" sz="1900" b="1" dirty="0"/>
          </a:p>
          <a:p>
            <a:pPr marL="0" indent="0" algn="just">
              <a:lnSpc>
                <a:spcPct val="90000"/>
              </a:lnSpc>
              <a:buNone/>
            </a:pPr>
            <a:r>
              <a:rPr lang="en-US" sz="1900" dirty="0" err="1"/>
              <a:t>Evaluările</a:t>
            </a:r>
            <a:r>
              <a:rPr lang="en-US" sz="1900" dirty="0"/>
              <a:t> </a:t>
            </a:r>
            <a:r>
              <a:rPr lang="en-US" sz="1900" dirty="0" err="1"/>
              <a:t>periodice</a:t>
            </a:r>
            <a:r>
              <a:rPr lang="en-US" sz="1900" dirty="0"/>
              <a:t> au </a:t>
            </a:r>
            <a:r>
              <a:rPr lang="en-US" sz="1900" dirty="0" err="1"/>
              <a:t>demonstrat</a:t>
            </a:r>
            <a:r>
              <a:rPr lang="en-US" sz="1900" dirty="0"/>
              <a:t> </a:t>
            </a:r>
            <a:r>
              <a:rPr lang="en-US" sz="1900" dirty="0" err="1"/>
              <a:t>că</a:t>
            </a:r>
            <a:r>
              <a:rPr lang="en-US" sz="1900" dirty="0"/>
              <a:t> o </a:t>
            </a:r>
            <a:r>
              <a:rPr lang="en-US" sz="1900" dirty="0" err="1"/>
              <a:t>cultură</a:t>
            </a:r>
            <a:r>
              <a:rPr lang="en-US" sz="1900" dirty="0"/>
              <a:t> a auto-</a:t>
            </a:r>
            <a:r>
              <a:rPr lang="en-US" sz="1900" dirty="0" err="1"/>
              <a:t>reflecției</a:t>
            </a:r>
            <a:r>
              <a:rPr lang="en-US" sz="1900" dirty="0"/>
              <a:t> </a:t>
            </a:r>
            <a:r>
              <a:rPr lang="en-US" sz="1900" dirty="0" err="1"/>
              <a:t>și</a:t>
            </a:r>
            <a:r>
              <a:rPr lang="en-US" sz="1900" dirty="0"/>
              <a:t> a </a:t>
            </a:r>
            <a:r>
              <a:rPr lang="en-US" sz="1900" dirty="0" err="1"/>
              <a:t>învățării</a:t>
            </a:r>
            <a:r>
              <a:rPr lang="en-US" sz="1900" dirty="0"/>
              <a:t> continue </a:t>
            </a:r>
            <a:r>
              <a:rPr lang="en-US" sz="1900" dirty="0" err="1"/>
              <a:t>sprijină</a:t>
            </a:r>
            <a:r>
              <a:rPr lang="en-US" sz="1900" dirty="0"/>
              <a:t> </a:t>
            </a:r>
            <a:r>
              <a:rPr lang="en-US" sz="1900" dirty="0" err="1"/>
              <a:t>dezvoltarea</a:t>
            </a:r>
            <a:r>
              <a:rPr lang="en-US" sz="1900" dirty="0"/>
              <a:t> </a:t>
            </a:r>
            <a:r>
              <a:rPr lang="en-US" sz="1900" dirty="0" err="1"/>
              <a:t>strategică</a:t>
            </a:r>
            <a:r>
              <a:rPr lang="en-US" sz="1900" dirty="0"/>
              <a:t> </a:t>
            </a:r>
            <a:r>
              <a:rPr lang="en-US" sz="1900" dirty="0" err="1"/>
              <a:t>și</a:t>
            </a:r>
            <a:r>
              <a:rPr lang="en-US" sz="1900" dirty="0"/>
              <a:t> </a:t>
            </a:r>
            <a:r>
              <a:rPr lang="en-US" sz="1900" dirty="0" err="1"/>
              <a:t>sustenabilă</a:t>
            </a:r>
            <a:r>
              <a:rPr lang="en-US" sz="1900" dirty="0"/>
              <a:t> a SCRM.</a:t>
            </a:r>
            <a:endParaRPr lang="en-US" sz="1900" dirty="0"/>
          </a:p>
          <a:p>
            <a:pPr marL="0" indent="0" algn="just">
              <a:lnSpc>
                <a:spcPct val="90000"/>
              </a:lnSpc>
              <a:buNone/>
            </a:pPr>
            <a:r>
              <a:rPr lang="en-US" sz="1900" b="1" dirty="0"/>
              <a:t>8) </a:t>
            </a:r>
            <a:r>
              <a:rPr lang="en-US" sz="1900" b="1" dirty="0" err="1"/>
              <a:t>Colaborarea</a:t>
            </a:r>
            <a:r>
              <a:rPr lang="en-US" sz="1900" b="1" dirty="0"/>
              <a:t> cu </a:t>
            </a:r>
            <a:r>
              <a:rPr lang="en-US" sz="1900" b="1" dirty="0" err="1"/>
              <a:t>partenerii</a:t>
            </a:r>
            <a:r>
              <a:rPr lang="en-US" sz="1900" b="1" dirty="0"/>
              <a:t> </a:t>
            </a:r>
            <a:r>
              <a:rPr lang="en-US" sz="1900" b="1" dirty="0" err="1"/>
              <a:t>externi</a:t>
            </a:r>
            <a:r>
              <a:rPr lang="en-US" sz="1900" b="1" dirty="0"/>
              <a:t> </a:t>
            </a:r>
            <a:r>
              <a:rPr lang="en-US" sz="1900" b="1" dirty="0" err="1"/>
              <a:t>aduce</a:t>
            </a:r>
            <a:r>
              <a:rPr lang="en-US" sz="1900" b="1" dirty="0"/>
              <a:t> </a:t>
            </a:r>
            <a:r>
              <a:rPr lang="en-US" sz="1900" b="1" dirty="0" err="1"/>
              <a:t>valoare</a:t>
            </a:r>
            <a:r>
              <a:rPr lang="en-US" sz="1900" b="1" dirty="0"/>
              <a:t> </a:t>
            </a:r>
            <a:r>
              <a:rPr lang="en-US" sz="1900" b="1" dirty="0" err="1"/>
              <a:t>adăugată</a:t>
            </a:r>
            <a:r>
              <a:rPr lang="en-US" sz="1900" b="1" dirty="0"/>
              <a:t> </a:t>
            </a:r>
            <a:r>
              <a:rPr lang="en-US" sz="1900" b="1" dirty="0" err="1"/>
              <a:t>proceselor</a:t>
            </a:r>
            <a:r>
              <a:rPr lang="en-US" sz="1900" b="1" dirty="0"/>
              <a:t> de </a:t>
            </a:r>
            <a:r>
              <a:rPr lang="en-US" sz="1900" b="1" dirty="0" err="1"/>
              <a:t>evaluare</a:t>
            </a:r>
            <a:endParaRPr lang="en-US" sz="1900" b="1" dirty="0"/>
          </a:p>
          <a:p>
            <a:pPr marL="0" indent="0" algn="just">
              <a:lnSpc>
                <a:spcPct val="90000"/>
              </a:lnSpc>
              <a:buNone/>
            </a:pPr>
            <a:r>
              <a:rPr lang="en-US" sz="1900" dirty="0" err="1"/>
              <a:t>Implicarea</a:t>
            </a:r>
            <a:r>
              <a:rPr lang="en-US" sz="1900" dirty="0"/>
              <a:t> IFRC, SN </a:t>
            </a:r>
            <a:r>
              <a:rPr lang="en-US" sz="1900" dirty="0" err="1"/>
              <a:t>partenere</a:t>
            </a:r>
            <a:r>
              <a:rPr lang="en-US" sz="1900" dirty="0"/>
              <a:t> </a:t>
            </a:r>
            <a:r>
              <a:rPr lang="en-US" sz="1900" dirty="0" err="1"/>
              <a:t>și</a:t>
            </a:r>
            <a:r>
              <a:rPr lang="en-US" sz="1900" dirty="0"/>
              <a:t> </a:t>
            </a:r>
            <a:r>
              <a:rPr lang="en-US" sz="1900" dirty="0" err="1"/>
              <a:t>experți</a:t>
            </a:r>
            <a:r>
              <a:rPr lang="en-US" sz="1900" dirty="0"/>
              <a:t> </a:t>
            </a:r>
            <a:r>
              <a:rPr lang="en-US" sz="1900" dirty="0" err="1"/>
              <a:t>internaționali</a:t>
            </a:r>
            <a:r>
              <a:rPr lang="en-US" sz="1900" dirty="0"/>
              <a:t> a </a:t>
            </a:r>
            <a:r>
              <a:rPr lang="en-US" sz="1900" dirty="0" err="1"/>
              <a:t>oferit</a:t>
            </a:r>
            <a:r>
              <a:rPr lang="en-US" sz="1900" dirty="0"/>
              <a:t> </a:t>
            </a:r>
            <a:r>
              <a:rPr lang="en-US" sz="1900" dirty="0" err="1"/>
              <a:t>expertiză</a:t>
            </a:r>
            <a:r>
              <a:rPr lang="en-US" sz="1900" dirty="0"/>
              <a:t>, </a:t>
            </a:r>
            <a:r>
              <a:rPr lang="en-US" sz="1900" dirty="0" err="1"/>
              <a:t>obiectivitate</a:t>
            </a:r>
            <a:r>
              <a:rPr lang="en-US" sz="1900" dirty="0"/>
              <a:t> </a:t>
            </a:r>
            <a:r>
              <a:rPr lang="en-US" sz="1900" dirty="0" err="1"/>
              <a:t>și</a:t>
            </a:r>
            <a:r>
              <a:rPr lang="en-US" sz="1900" dirty="0"/>
              <a:t> </a:t>
            </a:r>
            <a:r>
              <a:rPr lang="en-US" sz="1900" dirty="0" err="1"/>
              <a:t>bune</a:t>
            </a:r>
            <a:r>
              <a:rPr lang="en-US" sz="1900" dirty="0"/>
              <a:t> </a:t>
            </a:r>
            <a:r>
              <a:rPr lang="en-US" sz="1900" dirty="0" err="1"/>
              <a:t>practici</a:t>
            </a:r>
            <a:r>
              <a:rPr lang="en-US" sz="1900" dirty="0"/>
              <a:t> </a:t>
            </a:r>
            <a:r>
              <a:rPr lang="en-US" sz="1900" dirty="0" err="1"/>
              <a:t>transferabile</a:t>
            </a:r>
            <a:r>
              <a:rPr lang="en-US" sz="1900" dirty="0"/>
              <a:t>.</a:t>
            </a:r>
            <a:endParaRPr lang="en-US" sz="19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a:spLocks noGrp="1" noRot="1" noChangeAspect="1" noMove="1" noResize="1" noEditPoints="1" noAdjustHandles="1" noChangeArrowheads="1" noChangeShapeType="1" noTextEdit="1"/>
          </p:cNvSpPr>
          <p:nvPr/>
        </p:nvSpPr>
        <p:spPr>
          <a:xfrm>
            <a:off x="530544" y="847600"/>
            <a:ext cx="3464954"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41958" y="1233241"/>
            <a:ext cx="2430380" cy="4064628"/>
          </a:xfrm>
        </p:spPr>
        <p:txBody>
          <a:bodyPr>
            <a:normAutofit/>
          </a:bodyPr>
          <a:lstStyle/>
          <a:p>
            <a:r>
              <a:rPr lang="en-US">
                <a:solidFill>
                  <a:srgbClr val="FFFFFF"/>
                </a:solidFill>
              </a:rPr>
              <a:t>17. Provocări majore</a:t>
            </a:r>
            <a:endParaRPr lang="en-US">
              <a:solidFill>
                <a:srgbClr val="FFFFFF"/>
              </a:solidFill>
            </a:endParaRPr>
          </a:p>
        </p:txBody>
      </p:sp>
      <p:sp>
        <p:nvSpPr>
          <p:cNvPr id="12" name="Freeform: Shape 11"/>
          <p:cNvSpPr>
            <a:spLocks noGrp="1" noRot="1" noChangeAspect="1" noMove="1" noResize="1" noEditPoints="1" noAdjustHandles="1" noChangeArrowheads="1" noChangeShapeType="1" noTextEdit="1"/>
          </p:cNvSpPr>
          <p:nvPr/>
        </p:nvSpPr>
        <p:spPr>
          <a:xfrm flipH="1">
            <a:off x="397896" y="0"/>
            <a:ext cx="866357"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p:cNvSpPr>
            <a:spLocks noGrp="1" noRot="1" noChangeAspect="1" noMove="1" noResize="1" noEditPoints="1" noAdjustHandles="1" noChangeArrowheads="1" noChangeShapeType="1" noTextEdit="1"/>
          </p:cNvSpPr>
          <p:nvPr/>
        </p:nvSpPr>
        <p:spPr>
          <a:xfrm flipH="1">
            <a:off x="2971133" y="-1"/>
            <a:ext cx="130305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p:cNvSpPr>
            <a:spLocks noGrp="1" noRot="1" noChangeAspect="1" noMove="1" noResize="1" noEditPoints="1" noAdjustHandles="1" noChangeArrowheads="1" noChangeShapeType="1" noTextEdit="1"/>
          </p:cNvSpPr>
          <p:nvPr/>
        </p:nvSpPr>
        <p:spPr>
          <a:xfrm flipH="1">
            <a:off x="0" y="2936831"/>
            <a:ext cx="119805"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Content Placeholder 2"/>
          <p:cNvSpPr>
            <a:spLocks noGrp="1"/>
          </p:cNvSpPr>
          <p:nvPr>
            <p:ph idx="1"/>
          </p:nvPr>
        </p:nvSpPr>
        <p:spPr>
          <a:xfrm>
            <a:off x="4572000" y="820880"/>
            <a:ext cx="3943349" cy="4889350"/>
          </a:xfrm>
        </p:spPr>
        <p:txBody>
          <a:bodyPr anchor="t">
            <a:normAutofit/>
          </a:bodyPr>
          <a:lstStyle/>
          <a:p>
            <a:pPr algn="just">
              <a:lnSpc>
                <a:spcPct val="90000"/>
              </a:lnSpc>
            </a:pPr>
            <a:endParaRPr lang="en-US" sz="2700" dirty="0">
              <a:effectLst/>
              <a:latin typeface="Arial" panose="020B0604020202020204" pitchFamily="34" charset="0"/>
              <a:ea typeface="Calibri" panose="020F0502020204030204" charset="0"/>
              <a:cs typeface="Arial" panose="020B0604020202020204" pitchFamily="34" charset="0"/>
            </a:endParaRPr>
          </a:p>
          <a:p>
            <a:pPr algn="just">
              <a:lnSpc>
                <a:spcPct val="90000"/>
              </a:lnSpc>
            </a:pPr>
            <a:endParaRPr lang="en-US" sz="2700" dirty="0">
              <a:effectLst/>
              <a:latin typeface="Arial" panose="020B0604020202020204" pitchFamily="34" charset="0"/>
              <a:ea typeface="Calibri" panose="020F0502020204030204" charset="0"/>
              <a:cs typeface="Arial" panose="020B0604020202020204" pitchFamily="34" charset="0"/>
            </a:endParaRPr>
          </a:p>
          <a:p>
            <a:pPr algn="just">
              <a:lnSpc>
                <a:spcPct val="90000"/>
              </a:lnSpc>
            </a:pPr>
            <a:r>
              <a:rPr lang="en-US" sz="2700" dirty="0">
                <a:effectLst/>
                <a:latin typeface="Arial" panose="020B0604020202020204" pitchFamily="34" charset="0"/>
                <a:ea typeface="Calibri" panose="020F0502020204030204" charset="0"/>
                <a:cs typeface="Arial" panose="020B0604020202020204" pitchFamily="34" charset="0"/>
              </a:rPr>
              <a:t>asigurarea unor fluxuri financiare stabile</a:t>
            </a:r>
            <a:endParaRPr lang="en-US" sz="2700" dirty="0">
              <a:effectLst/>
              <a:latin typeface="Arial" panose="020B0604020202020204" pitchFamily="34" charset="0"/>
              <a:ea typeface="Calibri" panose="020F0502020204030204" charset="0"/>
              <a:cs typeface="Arial" panose="020B0604020202020204" pitchFamily="34" charset="0"/>
            </a:endParaRPr>
          </a:p>
          <a:p>
            <a:pPr algn="just">
              <a:lnSpc>
                <a:spcPct val="90000"/>
              </a:lnSpc>
            </a:pPr>
            <a:r>
              <a:rPr lang="en-US" sz="2700" dirty="0">
                <a:effectLst/>
                <a:latin typeface="Arial" panose="020B0604020202020204" pitchFamily="34" charset="0"/>
                <a:ea typeface="Calibri" panose="020F0502020204030204" charset="0"/>
                <a:cs typeface="Arial" panose="020B0604020202020204" pitchFamily="34" charset="0"/>
              </a:rPr>
              <a:t>finalizarea reformelor de guvernanță </a:t>
            </a:r>
            <a:endParaRPr lang="en-US" sz="2700" dirty="0">
              <a:effectLst/>
              <a:latin typeface="Arial" panose="020B0604020202020204" pitchFamily="34" charset="0"/>
              <a:ea typeface="Calibri" panose="020F0502020204030204" charset="0"/>
              <a:cs typeface="Arial" panose="020B0604020202020204" pitchFamily="34" charset="0"/>
            </a:endParaRPr>
          </a:p>
          <a:p>
            <a:pPr algn="just">
              <a:lnSpc>
                <a:spcPct val="90000"/>
              </a:lnSpc>
            </a:pPr>
            <a:r>
              <a:rPr lang="en-US" sz="2700" dirty="0">
                <a:effectLst/>
                <a:latin typeface="Arial" panose="020B0604020202020204" pitchFamily="34" charset="0"/>
                <a:ea typeface="Calibri" panose="020F0502020204030204" charset="0"/>
                <a:cs typeface="Arial" panose="020B0604020202020204" pitchFamily="34" charset="0"/>
              </a:rPr>
              <a:t>îmbunătățirea retenției și motivării voluntarilor </a:t>
            </a:r>
            <a:endParaRPr lang="en-US" sz="2700" dirty="0">
              <a:effectLst/>
              <a:latin typeface="Arial" panose="020B0604020202020204" pitchFamily="34" charset="0"/>
              <a:ea typeface="Calibri" panose="020F0502020204030204" charset="0"/>
              <a:cs typeface="Arial" panose="020B0604020202020204" pitchFamily="34" charset="0"/>
            </a:endParaRPr>
          </a:p>
          <a:p>
            <a:pPr algn="just">
              <a:lnSpc>
                <a:spcPct val="90000"/>
              </a:lnSpc>
            </a:pPr>
            <a:r>
              <a:rPr lang="en-US" sz="2700" dirty="0">
                <a:effectLst/>
                <a:latin typeface="Arial" panose="020B0604020202020204" pitchFamily="34" charset="0"/>
                <a:ea typeface="Calibri" panose="020F0502020204030204" charset="0"/>
                <a:cs typeface="Arial" panose="020B0604020202020204" pitchFamily="34" charset="0"/>
              </a:rPr>
              <a:t>consolidarea angajamentului digital</a:t>
            </a:r>
            <a:endParaRPr sz="2700" dirty="0">
              <a:latin typeface="Arial" panose="020B0604020202020204" pitchFamily="34" charset="0"/>
              <a:cs typeface="Arial" panose="020B0604020202020204" pitchFamily="34" charset="0"/>
            </a:endParaRPr>
          </a:p>
        </p:txBody>
      </p:sp>
      <p:sp>
        <p:nvSpPr>
          <p:cNvPr id="18" name="Freeform: Shape 17"/>
          <p:cNvSpPr>
            <a:spLocks noGrp="1" noRot="1" noChangeAspect="1" noMove="1" noResize="1" noEditPoints="1" noAdjustHandles="1" noChangeArrowheads="1" noChangeShapeType="1" noTextEdit="1"/>
          </p:cNvSpPr>
          <p:nvPr/>
        </p:nvSpPr>
        <p:spPr>
          <a:xfrm flipH="1">
            <a:off x="0" y="5835649"/>
            <a:ext cx="1161135"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p:cNvSpPr>
            <a:spLocks noGrp="1" noRot="1" noChangeAspect="1" noMove="1" noResize="1" noEditPoints="1" noAdjustHandles="1" noChangeArrowheads="1" noChangeShapeType="1" noTextEdit="1"/>
          </p:cNvSpPr>
          <p:nvPr/>
        </p:nvSpPr>
        <p:spPr>
          <a:xfrm flipH="1">
            <a:off x="2553792" y="5717905"/>
            <a:ext cx="1328706"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p:cNvSpPr>
            <a:spLocks noGrp="1" noRot="1" noChangeAspect="1" noMove="1" noResize="1" noEditPoints="1" noAdjustHandles="1" noChangeArrowheads="1" noChangeShapeType="1" noTextEdit="1"/>
          </p:cNvSpPr>
          <p:nvPr/>
        </p:nvSpPr>
        <p:spPr>
          <a:xfrm flipH="1">
            <a:off x="3099729" y="6258755"/>
            <a:ext cx="1174455"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en-US">
                <a:solidFill>
                  <a:srgbClr val="FFFFFF"/>
                </a:solidFill>
              </a:rPr>
              <a:t>18. Bune practici</a:t>
            </a:r>
            <a:endParaRPr lang="en-US">
              <a:solidFill>
                <a:srgbClr val="FFFFFF"/>
              </a:solidFill>
            </a:endParaRPr>
          </a:p>
        </p:txBody>
      </p:sp>
      <p:sp>
        <p:nvSpPr>
          <p:cNvPr id="12" name="Arc 11"/>
          <p:cNvSpPr>
            <a:spLocks noGrp="1" noRot="1" noChangeAspect="1" noMove="1" noResize="1" noEditPoints="1" noAdjustHandles="1" noChangeArrowheads="1" noChangeShapeType="1" noTextEdit="1"/>
          </p:cNvSpPr>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lnSpcReduction="10000"/>
          </a:bodyPr>
          <a:lstStyle/>
          <a:p>
            <a:pPr algn="just">
              <a:lnSpc>
                <a:spcPct val="90000"/>
              </a:lnSpc>
              <a:buFont typeface="+mj-lt"/>
              <a:buAutoNum type="arabicPeriod"/>
            </a:pPr>
            <a:r>
              <a:rPr lang="en-US" sz="2700" dirty="0" err="1">
                <a:latin typeface="Arial" panose="020B0604020202020204" pitchFamily="34" charset="0"/>
                <a:cs typeface="Arial" panose="020B0604020202020204" pitchFamily="34" charset="0"/>
              </a:rPr>
              <a:t>Intervenție</a:t>
            </a:r>
            <a:r>
              <a:rPr lang="en-US" sz="2700" dirty="0">
                <a:latin typeface="Arial" panose="020B0604020202020204" pitchFamily="34" charset="0"/>
                <a:cs typeface="Arial" panose="020B0604020202020204" pitchFamily="34" charset="0"/>
              </a:rPr>
              <a:t> </a:t>
            </a:r>
            <a:r>
              <a:rPr lang="en-US" sz="2700" dirty="0" err="1">
                <a:latin typeface="Arial" panose="020B0604020202020204" pitchFamily="34" charset="0"/>
                <a:cs typeface="Arial" panose="020B0604020202020204" pitchFamily="34" charset="0"/>
              </a:rPr>
              <a:t>umanitară</a:t>
            </a:r>
            <a:r>
              <a:rPr lang="en-US" sz="2700" dirty="0">
                <a:latin typeface="Arial" panose="020B0604020202020204" pitchFamily="34" charset="0"/>
                <a:cs typeface="Arial" panose="020B0604020202020204" pitchFamily="34" charset="0"/>
              </a:rPr>
              <a:t> </a:t>
            </a:r>
            <a:r>
              <a:rPr lang="en-US" sz="2700" dirty="0" err="1">
                <a:latin typeface="Arial" panose="020B0604020202020204" pitchFamily="34" charset="0"/>
                <a:cs typeface="Arial" panose="020B0604020202020204" pitchFamily="34" charset="0"/>
              </a:rPr>
              <a:t>și</a:t>
            </a:r>
            <a:r>
              <a:rPr lang="en-US" sz="2700" dirty="0">
                <a:latin typeface="Arial" panose="020B0604020202020204" pitchFamily="34" charset="0"/>
                <a:cs typeface="Arial" panose="020B0604020202020204" pitchFamily="34" charset="0"/>
              </a:rPr>
              <a:t> </a:t>
            </a:r>
            <a:r>
              <a:rPr lang="en-US" sz="2700" dirty="0" err="1">
                <a:latin typeface="Arial" panose="020B0604020202020204" pitchFamily="34" charset="0"/>
                <a:cs typeface="Arial" panose="020B0604020202020204" pitchFamily="34" charset="0"/>
              </a:rPr>
              <a:t>răspuns</a:t>
            </a:r>
            <a:r>
              <a:rPr lang="en-US" sz="2700" dirty="0">
                <a:latin typeface="Arial" panose="020B0604020202020204" pitchFamily="34" charset="0"/>
                <a:cs typeface="Arial" panose="020B0604020202020204" pitchFamily="34" charset="0"/>
              </a:rPr>
              <a:t> la </a:t>
            </a:r>
            <a:r>
              <a:rPr lang="en-US" sz="2700" dirty="0" err="1">
                <a:latin typeface="Arial" panose="020B0604020202020204" pitchFamily="34" charset="0"/>
                <a:cs typeface="Arial" panose="020B0604020202020204" pitchFamily="34" charset="0"/>
              </a:rPr>
              <a:t>urgențe</a:t>
            </a:r>
            <a:endParaRPr lang="en-US" sz="2700" dirty="0">
              <a:latin typeface="Arial" panose="020B0604020202020204" pitchFamily="34" charset="0"/>
              <a:cs typeface="Arial" panose="020B0604020202020204" pitchFamily="34" charset="0"/>
            </a:endParaRPr>
          </a:p>
          <a:p>
            <a:pPr algn="just">
              <a:lnSpc>
                <a:spcPct val="90000"/>
              </a:lnSpc>
              <a:buFont typeface="+mj-lt"/>
              <a:buAutoNum type="arabicPeriod"/>
            </a:pPr>
            <a:r>
              <a:rPr lang="en-US" altLang="en-US" sz="2700" dirty="0">
                <a:latin typeface="Arial" panose="020B0604020202020204" pitchFamily="34" charset="0"/>
                <a:cs typeface="Arial" panose="020B0604020202020204" pitchFamily="34" charset="0"/>
              </a:rPr>
              <a:t>Consolidarea Dreptului Internațional Umanitare</a:t>
            </a:r>
            <a:endParaRPr lang="en-US" sz="2700" dirty="0">
              <a:latin typeface="Arial" panose="020B0604020202020204" pitchFamily="34" charset="0"/>
              <a:cs typeface="Arial" panose="020B0604020202020204" pitchFamily="34" charset="0"/>
            </a:endParaRPr>
          </a:p>
          <a:p>
            <a:pPr algn="just">
              <a:lnSpc>
                <a:spcPct val="90000"/>
              </a:lnSpc>
              <a:buFont typeface="+mj-lt"/>
              <a:buAutoNum type="arabicPeriod"/>
            </a:pPr>
            <a:r>
              <a:rPr lang="en-US" sz="2700" dirty="0" err="1">
                <a:latin typeface="Arial" panose="020B0604020202020204" pitchFamily="34" charset="0"/>
                <a:cs typeface="Arial" panose="020B0604020202020204" pitchFamily="34" charset="0"/>
              </a:rPr>
              <a:t>Sănătate</a:t>
            </a:r>
            <a:r>
              <a:rPr lang="en-US" sz="2700" dirty="0">
                <a:latin typeface="Arial" panose="020B0604020202020204" pitchFamily="34" charset="0"/>
                <a:cs typeface="Arial" panose="020B0604020202020204" pitchFamily="34" charset="0"/>
              </a:rPr>
              <a:t>, MHPSS </a:t>
            </a:r>
            <a:r>
              <a:rPr lang="en-US" sz="2700" dirty="0" err="1">
                <a:latin typeface="Arial" panose="020B0604020202020204" pitchFamily="34" charset="0"/>
                <a:cs typeface="Arial" panose="020B0604020202020204" pitchFamily="34" charset="0"/>
              </a:rPr>
              <a:t>și</a:t>
            </a:r>
            <a:r>
              <a:rPr lang="en-US" sz="2700" dirty="0">
                <a:latin typeface="Arial" panose="020B0604020202020204" pitchFamily="34" charset="0"/>
                <a:cs typeface="Arial" panose="020B0604020202020204" pitchFamily="34" charset="0"/>
              </a:rPr>
              <a:t> Prim </a:t>
            </a:r>
            <a:r>
              <a:rPr lang="en-US" sz="2700" dirty="0" err="1">
                <a:latin typeface="Arial" panose="020B0604020202020204" pitchFamily="34" charset="0"/>
                <a:cs typeface="Arial" panose="020B0604020202020204" pitchFamily="34" charset="0"/>
              </a:rPr>
              <a:t>Ajutor</a:t>
            </a:r>
            <a:endParaRPr lang="en-US" sz="2700" dirty="0">
              <a:latin typeface="Arial" panose="020B0604020202020204" pitchFamily="34" charset="0"/>
              <a:cs typeface="Arial" panose="020B0604020202020204" pitchFamily="34" charset="0"/>
            </a:endParaRPr>
          </a:p>
          <a:p>
            <a:pPr algn="just">
              <a:lnSpc>
                <a:spcPct val="90000"/>
              </a:lnSpc>
              <a:buFont typeface="+mj-lt"/>
              <a:buAutoNum type="arabicPeriod"/>
            </a:pPr>
            <a:r>
              <a:rPr lang="en-US" sz="2700" dirty="0" err="1">
                <a:effectLst/>
                <a:latin typeface="Arial" panose="020B0604020202020204" pitchFamily="34" charset="0"/>
                <a:ea typeface="MS Mincho" panose="02020609040205080304" pitchFamily="49" charset="-128"/>
                <a:cs typeface="Arial" panose="020B0604020202020204" pitchFamily="34" charset="0"/>
              </a:rPr>
              <a:t>Asistență</a:t>
            </a:r>
            <a:r>
              <a:rPr lang="en-US" sz="2700" dirty="0">
                <a:effectLst/>
                <a:latin typeface="Arial" panose="020B0604020202020204" pitchFamily="34" charset="0"/>
                <a:ea typeface="MS Mincho" panose="02020609040205080304" pitchFamily="49" charset="-128"/>
                <a:cs typeface="Arial" panose="020B0604020202020204" pitchFamily="34" charset="0"/>
              </a:rPr>
              <a:t> </a:t>
            </a:r>
            <a:r>
              <a:rPr lang="en-US" sz="2700" dirty="0" err="1">
                <a:effectLst/>
                <a:latin typeface="Arial" panose="020B0604020202020204" pitchFamily="34" charset="0"/>
                <a:ea typeface="MS Mincho" panose="02020609040205080304" pitchFamily="49" charset="-128"/>
                <a:cs typeface="Arial" panose="020B0604020202020204" pitchFamily="34" charset="0"/>
              </a:rPr>
              <a:t>în</a:t>
            </a:r>
            <a:r>
              <a:rPr lang="en-US" sz="2700" dirty="0">
                <a:effectLst/>
                <a:latin typeface="Arial" panose="020B0604020202020204" pitchFamily="34" charset="0"/>
                <a:ea typeface="MS Mincho" panose="02020609040205080304" pitchFamily="49" charset="-128"/>
                <a:cs typeface="Arial" panose="020B0604020202020204" pitchFamily="34" charset="0"/>
              </a:rPr>
              <a:t> </a:t>
            </a:r>
            <a:r>
              <a:rPr lang="en-US" sz="2700" dirty="0" err="1">
                <a:effectLst/>
                <a:latin typeface="Arial" panose="020B0604020202020204" pitchFamily="34" charset="0"/>
                <a:ea typeface="MS Mincho" panose="02020609040205080304" pitchFamily="49" charset="-128"/>
                <a:cs typeface="Arial" panose="020B0604020202020204" pitchFamily="34" charset="0"/>
              </a:rPr>
              <a:t>Numerar</a:t>
            </a:r>
            <a:r>
              <a:rPr lang="en-US" sz="2700" dirty="0">
                <a:effectLst/>
                <a:latin typeface="Arial" panose="020B0604020202020204" pitchFamily="34" charset="0"/>
                <a:ea typeface="MS Mincho" panose="02020609040205080304" pitchFamily="49" charset="-128"/>
                <a:cs typeface="Arial" panose="020B0604020202020204" pitchFamily="34" charset="0"/>
              </a:rPr>
              <a:t> </a:t>
            </a:r>
            <a:r>
              <a:rPr lang="en-US" sz="2700" dirty="0" err="1">
                <a:effectLst/>
                <a:latin typeface="Arial" panose="020B0604020202020204" pitchFamily="34" charset="0"/>
                <a:ea typeface="MS Mincho" panose="02020609040205080304" pitchFamily="49" charset="-128"/>
                <a:cs typeface="Arial" panose="020B0604020202020204" pitchFamily="34" charset="0"/>
              </a:rPr>
              <a:t>și</a:t>
            </a:r>
            <a:r>
              <a:rPr lang="en-US" sz="2700" dirty="0">
                <a:effectLst/>
                <a:latin typeface="Arial" panose="020B0604020202020204" pitchFamily="34" charset="0"/>
                <a:ea typeface="MS Mincho" panose="02020609040205080304" pitchFamily="49" charset="-128"/>
                <a:cs typeface="Arial" panose="020B0604020202020204" pitchFamily="34" charset="0"/>
              </a:rPr>
              <a:t> </a:t>
            </a:r>
            <a:r>
              <a:rPr lang="en-US" sz="2700" dirty="0" err="1">
                <a:effectLst/>
                <a:latin typeface="Arial" panose="020B0604020202020204" pitchFamily="34" charset="0"/>
                <a:ea typeface="MS Mincho" panose="02020609040205080304" pitchFamily="49" charset="-128"/>
                <a:cs typeface="Arial" panose="020B0604020202020204" pitchFamily="34" charset="0"/>
              </a:rPr>
              <a:t>Vouchere</a:t>
            </a:r>
            <a:r>
              <a:rPr lang="en-US" sz="2700" dirty="0">
                <a:effectLst/>
                <a:latin typeface="Arial" panose="020B0604020202020204" pitchFamily="34" charset="0"/>
                <a:ea typeface="MS Mincho" panose="02020609040205080304" pitchFamily="49" charset="-128"/>
                <a:cs typeface="Arial" panose="020B0604020202020204" pitchFamily="34" charset="0"/>
              </a:rPr>
              <a:t> (CVA)</a:t>
            </a:r>
            <a:endParaRPr lang="en-US" sz="2700" dirty="0">
              <a:effectLst/>
              <a:latin typeface="Arial" panose="020B0604020202020204" pitchFamily="34" charset="0"/>
              <a:ea typeface="MS Mincho" panose="02020609040205080304" pitchFamily="49" charset="-128"/>
              <a:cs typeface="Arial" panose="020B0604020202020204" pitchFamily="34" charset="0"/>
            </a:endParaRPr>
          </a:p>
          <a:p>
            <a:pPr algn="just">
              <a:lnSpc>
                <a:spcPct val="90000"/>
              </a:lnSpc>
              <a:buFont typeface="+mj-lt"/>
              <a:buAutoNum type="arabicPeriod"/>
            </a:pPr>
            <a:r>
              <a:rPr lang="en-US" sz="2700" kern="0" dirty="0">
                <a:effectLst/>
                <a:latin typeface="Arial" panose="020B0604020202020204" pitchFamily="34" charset="0"/>
                <a:ea typeface="MS Gothic" panose="020B0609070205080204" pitchFamily="49" charset="-128"/>
                <a:cs typeface="Arial" panose="020B0604020202020204" pitchFamily="34" charset="0"/>
              </a:rPr>
              <a:t>Unity Hubs </a:t>
            </a:r>
            <a:r>
              <a:rPr lang="en-US" sz="2700" kern="0" dirty="0" err="1">
                <a:effectLst/>
                <a:latin typeface="Arial" panose="020B0604020202020204" pitchFamily="34" charset="0"/>
                <a:ea typeface="MS Gothic" panose="020B0609070205080204" pitchFamily="49" charset="-128"/>
                <a:cs typeface="Arial" panose="020B0604020202020204" pitchFamily="34" charset="0"/>
              </a:rPr>
              <a:t>și</a:t>
            </a:r>
            <a:r>
              <a:rPr lang="en-US" sz="2700" kern="0" dirty="0">
                <a:effectLst/>
                <a:latin typeface="Arial" panose="020B0604020202020204" pitchFamily="34" charset="0"/>
                <a:ea typeface="MS Gothic" panose="020B0609070205080204" pitchFamily="49" charset="-128"/>
                <a:cs typeface="Arial" panose="020B0604020202020204" pitchFamily="34" charset="0"/>
              </a:rPr>
              <a:t> </a:t>
            </a:r>
            <a:r>
              <a:rPr lang="en-US" sz="2700" kern="0" dirty="0" err="1">
                <a:effectLst/>
                <a:latin typeface="Arial" panose="020B0604020202020204" pitchFamily="34" charset="0"/>
                <a:ea typeface="MS Gothic" panose="020B0609070205080204" pitchFamily="49" charset="-128"/>
                <a:cs typeface="Arial" panose="020B0604020202020204" pitchFamily="34" charset="0"/>
              </a:rPr>
              <a:t>integrare</a:t>
            </a:r>
            <a:r>
              <a:rPr lang="en-US" sz="2700" kern="0" dirty="0">
                <a:effectLst/>
                <a:latin typeface="Arial" panose="020B0604020202020204" pitchFamily="34" charset="0"/>
                <a:ea typeface="MS Gothic" panose="020B0609070205080204" pitchFamily="49" charset="-128"/>
                <a:cs typeface="Arial" panose="020B0604020202020204" pitchFamily="34" charset="0"/>
              </a:rPr>
              <a:t> </a:t>
            </a:r>
            <a:r>
              <a:rPr lang="en-US" sz="2700" kern="0" dirty="0" err="1">
                <a:effectLst/>
                <a:latin typeface="Arial" panose="020B0604020202020204" pitchFamily="34" charset="0"/>
                <a:ea typeface="MS Gothic" panose="020B0609070205080204" pitchFamily="49" charset="-128"/>
                <a:cs typeface="Arial" panose="020B0604020202020204" pitchFamily="34" charset="0"/>
              </a:rPr>
              <a:t>socială</a:t>
            </a:r>
            <a:endParaRPr lang="en-US" sz="2700" kern="0" dirty="0">
              <a:effectLst/>
              <a:latin typeface="Arial" panose="020B0604020202020204" pitchFamily="34" charset="0"/>
              <a:ea typeface="MS Gothic" panose="020B0609070205080204" pitchFamily="49" charset="-128"/>
              <a:cs typeface="Arial" panose="020B0604020202020204" pitchFamily="34" charset="0"/>
            </a:endParaRPr>
          </a:p>
          <a:p>
            <a:pPr algn="just">
              <a:lnSpc>
                <a:spcPct val="90000"/>
              </a:lnSpc>
              <a:buFont typeface="+mj-lt"/>
              <a:buAutoNum type="arabicPeriod"/>
            </a:pPr>
            <a:r>
              <a:rPr lang="en-US" sz="2700" dirty="0" err="1">
                <a:effectLst/>
                <a:latin typeface="Arial" panose="020B0604020202020204" pitchFamily="34" charset="0"/>
                <a:ea typeface="MS Mincho" panose="02020609040205080304" pitchFamily="49" charset="-128"/>
                <a:cs typeface="Arial" panose="020B0604020202020204" pitchFamily="34" charset="0"/>
              </a:rPr>
              <a:t>Protecție</a:t>
            </a:r>
            <a:r>
              <a:rPr lang="en-US" sz="2700" dirty="0">
                <a:effectLst/>
                <a:latin typeface="Arial" panose="020B0604020202020204" pitchFamily="34" charset="0"/>
                <a:ea typeface="MS Mincho" panose="02020609040205080304" pitchFamily="49" charset="-128"/>
                <a:cs typeface="Arial" panose="020B0604020202020204" pitchFamily="34" charset="0"/>
              </a:rPr>
              <a:t>, Gen, </a:t>
            </a:r>
            <a:r>
              <a:rPr lang="en-US" sz="2700" dirty="0" err="1">
                <a:effectLst/>
                <a:latin typeface="Arial" panose="020B0604020202020204" pitchFamily="34" charset="0"/>
                <a:ea typeface="MS Mincho" panose="02020609040205080304" pitchFamily="49" charset="-128"/>
                <a:cs typeface="Arial" panose="020B0604020202020204" pitchFamily="34" charset="0"/>
              </a:rPr>
              <a:t>Incluziune</a:t>
            </a:r>
            <a:r>
              <a:rPr lang="en-US" sz="2700" dirty="0">
                <a:effectLst/>
                <a:latin typeface="Arial" panose="020B0604020202020204" pitchFamily="34" charset="0"/>
                <a:ea typeface="MS Mincho" panose="02020609040205080304" pitchFamily="49" charset="-128"/>
                <a:cs typeface="Arial" panose="020B0604020202020204" pitchFamily="34" charset="0"/>
              </a:rPr>
              <a:t> (PGI) </a:t>
            </a:r>
            <a:r>
              <a:rPr lang="en-US" sz="2700" dirty="0" err="1">
                <a:effectLst/>
                <a:latin typeface="Arial" panose="020B0604020202020204" pitchFamily="34" charset="0"/>
                <a:ea typeface="MS Mincho" panose="02020609040205080304" pitchFamily="49" charset="-128"/>
                <a:cs typeface="Arial" panose="020B0604020202020204" pitchFamily="34" charset="0"/>
              </a:rPr>
              <a:t>și</a:t>
            </a:r>
            <a:r>
              <a:rPr lang="en-US" sz="2700" dirty="0">
                <a:effectLst/>
                <a:latin typeface="Arial" panose="020B0604020202020204" pitchFamily="34" charset="0"/>
                <a:ea typeface="MS Mincho" panose="02020609040205080304" pitchFamily="49" charset="-128"/>
                <a:cs typeface="Arial" panose="020B0604020202020204" pitchFamily="34" charset="0"/>
              </a:rPr>
              <a:t> </a:t>
            </a:r>
            <a:r>
              <a:rPr lang="en-US" sz="2700" dirty="0" err="1">
                <a:effectLst/>
                <a:latin typeface="Arial" panose="020B0604020202020204" pitchFamily="34" charset="0"/>
                <a:ea typeface="MS Mincho" panose="02020609040205080304" pitchFamily="49" charset="-128"/>
                <a:cs typeface="Arial" panose="020B0604020202020204" pitchFamily="34" charset="0"/>
              </a:rPr>
              <a:t>Participare</a:t>
            </a:r>
            <a:r>
              <a:rPr lang="en-US" sz="2700" dirty="0">
                <a:effectLst/>
                <a:latin typeface="Arial" panose="020B0604020202020204" pitchFamily="34" charset="0"/>
                <a:ea typeface="MS Mincho" panose="02020609040205080304" pitchFamily="49" charset="-128"/>
                <a:cs typeface="Arial" panose="020B0604020202020204" pitchFamily="34" charset="0"/>
              </a:rPr>
              <a:t> </a:t>
            </a:r>
            <a:r>
              <a:rPr lang="en-US" sz="2700" dirty="0" err="1">
                <a:effectLst/>
                <a:latin typeface="Arial" panose="020B0604020202020204" pitchFamily="34" charset="0"/>
                <a:ea typeface="MS Mincho" panose="02020609040205080304" pitchFamily="49" charset="-128"/>
                <a:cs typeface="Arial" panose="020B0604020202020204" pitchFamily="34" charset="0"/>
              </a:rPr>
              <a:t>comunitară</a:t>
            </a:r>
            <a:r>
              <a:rPr lang="en-US" sz="2700" dirty="0">
                <a:effectLst/>
                <a:latin typeface="Arial" panose="020B0604020202020204" pitchFamily="34" charset="0"/>
                <a:ea typeface="MS Mincho" panose="02020609040205080304" pitchFamily="49" charset="-128"/>
                <a:cs typeface="Arial" panose="020B0604020202020204" pitchFamily="34" charset="0"/>
              </a:rPr>
              <a:t> (CEA)</a:t>
            </a:r>
            <a:endParaRPr lang="en-US" sz="2700" dirty="0">
              <a:effectLst/>
              <a:latin typeface="Arial" panose="020B0604020202020204" pitchFamily="34" charset="0"/>
              <a:ea typeface="MS Mincho" panose="02020609040205080304" pitchFamily="49" charset="-128"/>
              <a:cs typeface="Arial" panose="020B0604020202020204" pitchFamily="34" charset="0"/>
            </a:endParaRPr>
          </a:p>
          <a:p>
            <a:pPr algn="just">
              <a:lnSpc>
                <a:spcPct val="90000"/>
              </a:lnSpc>
              <a:buFont typeface="+mj-lt"/>
              <a:buAutoNum type="arabicPeriod"/>
            </a:pPr>
            <a:r>
              <a:rPr lang="en-US" sz="2700" kern="0" dirty="0" err="1">
                <a:effectLst/>
                <a:latin typeface="Arial" panose="020B0604020202020204" pitchFamily="34" charset="0"/>
                <a:ea typeface="MS Gothic" panose="020B0609070205080204" pitchFamily="49" charset="-128"/>
                <a:cs typeface="Arial" panose="020B0604020202020204" pitchFamily="34" charset="0"/>
              </a:rPr>
              <a:t>Guvernanță</a:t>
            </a:r>
            <a:r>
              <a:rPr lang="en-US" sz="2700" kern="0" dirty="0">
                <a:effectLst/>
                <a:latin typeface="Arial" panose="020B0604020202020204" pitchFamily="34" charset="0"/>
                <a:ea typeface="MS Gothic" panose="020B0609070205080204" pitchFamily="49" charset="-128"/>
                <a:cs typeface="Arial" panose="020B0604020202020204" pitchFamily="34" charset="0"/>
              </a:rPr>
              <a:t>, </a:t>
            </a:r>
            <a:r>
              <a:rPr lang="en-US" sz="2700" kern="0" dirty="0" err="1">
                <a:effectLst/>
                <a:latin typeface="Arial" panose="020B0604020202020204" pitchFamily="34" charset="0"/>
                <a:ea typeface="MS Gothic" panose="020B0609070205080204" pitchFamily="49" charset="-128"/>
                <a:cs typeface="Arial" panose="020B0604020202020204" pitchFamily="34" charset="0"/>
              </a:rPr>
              <a:t>transparență</a:t>
            </a:r>
            <a:r>
              <a:rPr lang="en-US" sz="2700" kern="0" dirty="0">
                <a:effectLst/>
                <a:latin typeface="Arial" panose="020B0604020202020204" pitchFamily="34" charset="0"/>
                <a:ea typeface="MS Gothic" panose="020B0609070205080204" pitchFamily="49" charset="-128"/>
                <a:cs typeface="Arial" panose="020B0604020202020204" pitchFamily="34" charset="0"/>
              </a:rPr>
              <a:t> </a:t>
            </a:r>
            <a:r>
              <a:rPr lang="en-US" sz="2700" kern="0" dirty="0" err="1">
                <a:effectLst/>
                <a:latin typeface="Arial" panose="020B0604020202020204" pitchFamily="34" charset="0"/>
                <a:ea typeface="MS Gothic" panose="020B0609070205080204" pitchFamily="49" charset="-128"/>
                <a:cs typeface="Arial" panose="020B0604020202020204" pitchFamily="34" charset="0"/>
              </a:rPr>
              <a:t>și</a:t>
            </a:r>
            <a:r>
              <a:rPr lang="en-US" sz="2700" kern="0" dirty="0">
                <a:effectLst/>
                <a:latin typeface="Arial" panose="020B0604020202020204" pitchFamily="34" charset="0"/>
                <a:ea typeface="MS Gothic" panose="020B0609070205080204" pitchFamily="49" charset="-128"/>
                <a:cs typeface="Arial" panose="020B0604020202020204" pitchFamily="34" charset="0"/>
              </a:rPr>
              <a:t> </a:t>
            </a:r>
            <a:r>
              <a:rPr lang="en-US" sz="2700" kern="0" dirty="0" err="1">
                <a:effectLst/>
                <a:latin typeface="Arial" panose="020B0604020202020204" pitchFamily="34" charset="0"/>
                <a:ea typeface="MS Gothic" panose="020B0609070205080204" pitchFamily="49" charset="-128"/>
                <a:cs typeface="Arial" panose="020B0604020202020204" pitchFamily="34" charset="0"/>
              </a:rPr>
              <a:t>dezvoltare</a:t>
            </a:r>
            <a:r>
              <a:rPr lang="en-US" sz="2700" kern="0" dirty="0">
                <a:effectLst/>
                <a:latin typeface="Arial" panose="020B0604020202020204" pitchFamily="34" charset="0"/>
                <a:ea typeface="MS Gothic" panose="020B0609070205080204" pitchFamily="49" charset="-128"/>
                <a:cs typeface="Arial" panose="020B0604020202020204" pitchFamily="34" charset="0"/>
              </a:rPr>
              <a:t> </a:t>
            </a:r>
            <a:r>
              <a:rPr lang="en-US" sz="2700" kern="0" dirty="0" err="1">
                <a:effectLst/>
                <a:latin typeface="Arial" panose="020B0604020202020204" pitchFamily="34" charset="0"/>
                <a:ea typeface="MS Gothic" panose="020B0609070205080204" pitchFamily="49" charset="-128"/>
                <a:cs typeface="Arial" panose="020B0604020202020204" pitchFamily="34" charset="0"/>
              </a:rPr>
              <a:t>instituțională</a:t>
            </a:r>
            <a:endParaRPr lang="en-US" sz="2700" kern="0" dirty="0">
              <a:effectLst/>
              <a:latin typeface="Onest"/>
              <a:ea typeface="MS Gothic" panose="020B0609070205080204" pitchFamily="49" charset="-128"/>
              <a:cs typeface="Times New Roman" panose="02020603050405020304" pitchFamily="18" charset="0"/>
            </a:endParaRPr>
          </a:p>
          <a:p>
            <a:pPr algn="just">
              <a:lnSpc>
                <a:spcPct val="90000"/>
              </a:lnSpc>
            </a:pPr>
            <a:endParaRPr lang="en-US" sz="27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p:cNvSpPr>
            <a:spLocks noGrp="1" noRot="1" noChangeAspect="1" noMove="1" noResize="1" noEditPoints="1" noAdjustHandles="1" noChangeArrowheads="1" noChangeShapeType="1" noTextEdit="1"/>
          </p:cNvSpPr>
          <p:nvPr/>
        </p:nvSpPr>
        <p:spPr>
          <a:xfrm>
            <a:off x="0" y="1"/>
            <a:ext cx="3912768"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628650" y="673770"/>
            <a:ext cx="2415246" cy="2027227"/>
          </a:xfrm>
        </p:spPr>
        <p:txBody>
          <a:bodyPr anchor="t">
            <a:normAutofit/>
          </a:bodyPr>
          <a:lstStyle/>
          <a:p>
            <a:pPr>
              <a:lnSpc>
                <a:spcPct val="90000"/>
              </a:lnSpc>
            </a:pPr>
            <a:r>
              <a:rPr lang="en-US" sz="2600">
                <a:solidFill>
                  <a:srgbClr val="FFFFFF"/>
                </a:solidFill>
              </a:rPr>
              <a:t>19. Inovație organizațională</a:t>
            </a:r>
            <a:endParaRPr lang="en-US" sz="2600">
              <a:solidFill>
                <a:srgbClr val="FFFFFF"/>
              </a:solidFill>
            </a:endParaRPr>
          </a:p>
        </p:txBody>
      </p:sp>
      <p:graphicFrame>
        <p:nvGraphicFramePr>
          <p:cNvPr id="5" name="Content Placeholder 2"/>
          <p:cNvGraphicFramePr>
            <a:graphicFrameLocks noGrp="1"/>
          </p:cNvGraphicFramePr>
          <p:nvPr>
            <p:ph idx="1"/>
          </p:nvPr>
        </p:nvGraphicFramePr>
        <p:xfrm>
          <a:off x="4157004" y="541606"/>
          <a:ext cx="4358346" cy="567821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r>
              <a:rPr lang="en-US" sz="4700">
                <a:solidFill>
                  <a:srgbClr val="FFFFFF"/>
                </a:solidFill>
              </a:rPr>
              <a:t>20. Concluzii finale</a:t>
            </a:r>
            <a:endParaRPr lang="en-US" sz="4700">
              <a:solidFill>
                <a:srgbClr val="FFFFFF"/>
              </a:solidFill>
            </a:endParaRPr>
          </a:p>
        </p:txBody>
      </p:sp>
      <p:sp>
        <p:nvSpPr>
          <p:cNvPr id="3" name="Content Placeholder 2"/>
          <p:cNvSpPr>
            <a:spLocks noGrp="1"/>
          </p:cNvSpPr>
          <p:nvPr>
            <p:ph idx="1"/>
          </p:nvPr>
        </p:nvSpPr>
        <p:spPr>
          <a:xfrm>
            <a:off x="628650" y="2586789"/>
            <a:ext cx="7886700" cy="3590174"/>
          </a:xfrm>
        </p:spPr>
        <p:txBody>
          <a:bodyPr>
            <a:normAutofit/>
          </a:bodyPr>
          <a:lstStyle/>
          <a:p>
            <a:pPr marL="0" indent="0" algn="just">
              <a:lnSpc>
                <a:spcPct val="90000"/>
              </a:lnSpc>
              <a:buNone/>
            </a:pPr>
            <a:r>
              <a:rPr lang="en-US" sz="1900" b="1" dirty="0" err="1"/>
              <a:t>Consolidarea</a:t>
            </a:r>
            <a:r>
              <a:rPr lang="en-US" sz="1900" b="1" dirty="0"/>
              <a:t> </a:t>
            </a:r>
            <a:r>
              <a:rPr lang="en-US" sz="1900" b="1" dirty="0" err="1"/>
              <a:t>rolului</a:t>
            </a:r>
            <a:r>
              <a:rPr lang="en-US" sz="1900" b="1" dirty="0"/>
              <a:t> </a:t>
            </a:r>
            <a:r>
              <a:rPr lang="en-US" sz="1900" b="1" dirty="0" err="1"/>
              <a:t>umanitar</a:t>
            </a:r>
            <a:r>
              <a:rPr lang="en-US" sz="1900" b="1" dirty="0"/>
              <a:t> al SCRM</a:t>
            </a:r>
            <a:endParaRPr lang="en-US" sz="1900" b="1" dirty="0"/>
          </a:p>
          <a:p>
            <a:pPr marL="0" indent="0" algn="just">
              <a:lnSpc>
                <a:spcPct val="90000"/>
              </a:lnSpc>
              <a:buNone/>
            </a:pPr>
            <a:r>
              <a:rPr lang="en-US" sz="1900" dirty="0"/>
              <a:t>SCRM </a:t>
            </a:r>
            <a:r>
              <a:rPr lang="en-US" sz="1900" dirty="0" err="1"/>
              <a:t>și</a:t>
            </a:r>
            <a:r>
              <a:rPr lang="en-US" sz="1900" dirty="0"/>
              <a:t>-a </a:t>
            </a:r>
            <a:r>
              <a:rPr lang="en-US" sz="1900" dirty="0" err="1"/>
              <a:t>afirmat</a:t>
            </a:r>
            <a:r>
              <a:rPr lang="en-US" sz="1900" dirty="0"/>
              <a:t> </a:t>
            </a:r>
            <a:r>
              <a:rPr lang="en-US" sz="1900" dirty="0" err="1"/>
              <a:t>poziția</a:t>
            </a:r>
            <a:r>
              <a:rPr lang="en-US" sz="1900" dirty="0"/>
              <a:t> ca actor </a:t>
            </a:r>
            <a:r>
              <a:rPr lang="en-US" sz="1900" dirty="0" err="1"/>
              <a:t>esențial</a:t>
            </a:r>
            <a:r>
              <a:rPr lang="en-US" sz="1900" dirty="0"/>
              <a:t> </a:t>
            </a:r>
            <a:r>
              <a:rPr lang="en-US" sz="1900" dirty="0" err="1"/>
              <a:t>în</a:t>
            </a:r>
            <a:r>
              <a:rPr lang="en-US" sz="1900" dirty="0"/>
              <a:t> </a:t>
            </a:r>
            <a:r>
              <a:rPr lang="en-US" sz="1900" dirty="0" err="1"/>
              <a:t>răspunsul</a:t>
            </a:r>
            <a:r>
              <a:rPr lang="en-US" sz="1900" dirty="0"/>
              <a:t> </a:t>
            </a:r>
            <a:r>
              <a:rPr lang="en-US" sz="1900" dirty="0" err="1"/>
              <a:t>umanitar</a:t>
            </a:r>
            <a:r>
              <a:rPr lang="en-US" sz="1900" dirty="0"/>
              <a:t> din </a:t>
            </a:r>
            <a:r>
              <a:rPr lang="en-US" sz="1900" dirty="0" err="1"/>
              <a:t>Republica</a:t>
            </a:r>
            <a:r>
              <a:rPr lang="en-US" sz="1900" dirty="0"/>
              <a:t> Moldova, </a:t>
            </a:r>
            <a:r>
              <a:rPr lang="en-US" sz="1900" dirty="0" err="1"/>
              <a:t>adaptându</a:t>
            </a:r>
            <a:r>
              <a:rPr lang="en-US" sz="1900" dirty="0"/>
              <a:t>-se rapid la </a:t>
            </a:r>
            <a:r>
              <a:rPr lang="en-US" sz="1900" dirty="0" err="1"/>
              <a:t>crizele</a:t>
            </a:r>
            <a:r>
              <a:rPr lang="en-US" sz="1900" dirty="0"/>
              <a:t> multiple – de la </a:t>
            </a:r>
            <a:r>
              <a:rPr lang="en-US" sz="1900" dirty="0" err="1"/>
              <a:t>conflictul</a:t>
            </a:r>
            <a:r>
              <a:rPr lang="en-US" sz="1900" dirty="0"/>
              <a:t> din </a:t>
            </a:r>
            <a:r>
              <a:rPr lang="en-US" sz="1900" dirty="0" err="1"/>
              <a:t>Ucraina</a:t>
            </a:r>
            <a:r>
              <a:rPr lang="en-US" sz="1900" dirty="0"/>
              <a:t>, </a:t>
            </a:r>
            <a:r>
              <a:rPr lang="en-US" sz="1900" dirty="0" err="1"/>
              <a:t>până</a:t>
            </a:r>
            <a:r>
              <a:rPr lang="en-US" sz="1900" dirty="0"/>
              <a:t> la </a:t>
            </a:r>
            <a:r>
              <a:rPr lang="en-US" sz="1900" dirty="0" err="1"/>
              <a:t>criza</a:t>
            </a:r>
            <a:r>
              <a:rPr lang="en-US" sz="1900" dirty="0"/>
              <a:t> </a:t>
            </a:r>
            <a:r>
              <a:rPr lang="en-US" sz="1900" dirty="0" err="1"/>
              <a:t>energetică</a:t>
            </a:r>
            <a:r>
              <a:rPr lang="en-US" sz="1900" dirty="0"/>
              <a:t> </a:t>
            </a:r>
            <a:r>
              <a:rPr lang="en-US" sz="1900" dirty="0" err="1"/>
              <a:t>și</a:t>
            </a:r>
            <a:r>
              <a:rPr lang="en-US" sz="1900" dirty="0"/>
              <a:t> </a:t>
            </a:r>
            <a:r>
              <a:rPr lang="en-US" sz="1900" dirty="0" err="1"/>
              <a:t>dificultăți</a:t>
            </a:r>
            <a:r>
              <a:rPr lang="en-US" sz="1900" dirty="0"/>
              <a:t> socio-</a:t>
            </a:r>
            <a:r>
              <a:rPr lang="en-US" sz="1900" dirty="0" err="1"/>
              <a:t>economice</a:t>
            </a:r>
            <a:r>
              <a:rPr lang="en-US" sz="1900" dirty="0"/>
              <a:t> interne.</a:t>
            </a:r>
            <a:endParaRPr lang="en-US" sz="1900" dirty="0"/>
          </a:p>
          <a:p>
            <a:pPr marL="0" indent="0" algn="just">
              <a:lnSpc>
                <a:spcPct val="90000"/>
              </a:lnSpc>
              <a:buNone/>
            </a:pPr>
            <a:r>
              <a:rPr lang="en-US" sz="1900" b="1" dirty="0" err="1"/>
              <a:t>Intervenții</a:t>
            </a:r>
            <a:r>
              <a:rPr lang="en-US" sz="1900" b="1" dirty="0"/>
              <a:t> </a:t>
            </a:r>
            <a:r>
              <a:rPr lang="en-US" sz="1900" b="1" dirty="0" err="1"/>
              <a:t>multisectoriale</a:t>
            </a:r>
            <a:r>
              <a:rPr lang="en-US" sz="1900" b="1" dirty="0"/>
              <a:t> </a:t>
            </a:r>
            <a:r>
              <a:rPr lang="en-US" sz="1900" b="1" dirty="0" err="1"/>
              <a:t>eficiente</a:t>
            </a:r>
            <a:endParaRPr lang="en-US" sz="1900" b="1" dirty="0"/>
          </a:p>
          <a:p>
            <a:pPr marL="0" indent="0" algn="just">
              <a:lnSpc>
                <a:spcPct val="90000"/>
              </a:lnSpc>
              <a:buNone/>
            </a:pPr>
            <a:r>
              <a:rPr lang="en-US" sz="1900" dirty="0" err="1"/>
              <a:t>Intervențiile</a:t>
            </a:r>
            <a:r>
              <a:rPr lang="en-US" sz="1900" dirty="0"/>
              <a:t> integrate – de la </a:t>
            </a:r>
            <a:r>
              <a:rPr lang="en-US" sz="1900" dirty="0" err="1"/>
              <a:t>sănătate</a:t>
            </a:r>
            <a:r>
              <a:rPr lang="en-US" sz="1900" dirty="0"/>
              <a:t>, </a:t>
            </a:r>
            <a:r>
              <a:rPr lang="en-US" sz="1900" dirty="0" err="1"/>
              <a:t>pregătire</a:t>
            </a:r>
            <a:r>
              <a:rPr lang="en-US" sz="1900" dirty="0"/>
              <a:t> </a:t>
            </a:r>
            <a:r>
              <a:rPr lang="en-US" sz="1900" dirty="0" err="1"/>
              <a:t>pentru</a:t>
            </a:r>
            <a:r>
              <a:rPr lang="en-US" sz="1900" dirty="0"/>
              <a:t> </a:t>
            </a:r>
            <a:r>
              <a:rPr lang="en-US" sz="1900" dirty="0" err="1"/>
              <a:t>dezastre</a:t>
            </a:r>
            <a:r>
              <a:rPr lang="en-US" sz="1900" dirty="0"/>
              <a:t>, </a:t>
            </a:r>
            <a:r>
              <a:rPr lang="en-US" sz="1900" dirty="0" err="1"/>
              <a:t>incluziune</a:t>
            </a:r>
            <a:r>
              <a:rPr lang="en-US" sz="1900" dirty="0"/>
              <a:t> </a:t>
            </a:r>
            <a:r>
              <a:rPr lang="en-US" sz="1900" dirty="0" err="1"/>
              <a:t>socială</a:t>
            </a:r>
            <a:r>
              <a:rPr lang="en-US" sz="1900" dirty="0"/>
              <a:t>, la </a:t>
            </a:r>
            <a:r>
              <a:rPr lang="en-US" sz="1900" dirty="0" err="1"/>
              <a:t>suport</a:t>
            </a:r>
            <a:r>
              <a:rPr lang="en-US" sz="1900" dirty="0"/>
              <a:t> </a:t>
            </a:r>
            <a:r>
              <a:rPr lang="en-US" sz="1900" dirty="0" err="1"/>
              <a:t>psihosocial</a:t>
            </a:r>
            <a:r>
              <a:rPr lang="en-US" sz="1900" dirty="0"/>
              <a:t> </a:t>
            </a:r>
            <a:r>
              <a:rPr lang="en-US" sz="1900" dirty="0" err="1"/>
              <a:t>și</a:t>
            </a:r>
            <a:r>
              <a:rPr lang="en-US" sz="1900" dirty="0"/>
              <a:t> </a:t>
            </a:r>
            <a:r>
              <a:rPr lang="en-US" sz="1900" dirty="0" err="1"/>
              <a:t>educație</a:t>
            </a:r>
            <a:r>
              <a:rPr lang="en-US" sz="1900" dirty="0"/>
              <a:t> – au </a:t>
            </a:r>
            <a:r>
              <a:rPr lang="en-US" sz="1900" dirty="0" err="1"/>
              <a:t>demonstrat</a:t>
            </a:r>
            <a:r>
              <a:rPr lang="en-US" sz="1900" dirty="0"/>
              <a:t> o </a:t>
            </a:r>
            <a:r>
              <a:rPr lang="en-US" sz="1900" dirty="0" err="1"/>
              <a:t>abordare</a:t>
            </a:r>
            <a:r>
              <a:rPr lang="en-US" sz="1900" dirty="0"/>
              <a:t> </a:t>
            </a:r>
            <a:r>
              <a:rPr lang="en-US" sz="1900" dirty="0" err="1"/>
              <a:t>holistică</a:t>
            </a:r>
            <a:r>
              <a:rPr lang="en-US" sz="1900" dirty="0"/>
              <a:t> </a:t>
            </a:r>
            <a:r>
              <a:rPr lang="en-US" sz="1900" dirty="0" err="1"/>
              <a:t>orientată</a:t>
            </a:r>
            <a:r>
              <a:rPr lang="en-US" sz="1900" dirty="0"/>
              <a:t> </a:t>
            </a:r>
            <a:r>
              <a:rPr lang="en-US" sz="1900" dirty="0" err="1"/>
              <a:t>spre</a:t>
            </a:r>
            <a:r>
              <a:rPr lang="en-US" sz="1900" dirty="0"/>
              <a:t> </a:t>
            </a:r>
            <a:r>
              <a:rPr lang="en-US" sz="1900" dirty="0" err="1"/>
              <a:t>oameni</a:t>
            </a:r>
            <a:r>
              <a:rPr lang="en-US" sz="1900" dirty="0"/>
              <a:t>, care </a:t>
            </a:r>
            <a:r>
              <a:rPr lang="en-US" sz="1900" dirty="0" err="1"/>
              <a:t>răspunde</a:t>
            </a:r>
            <a:r>
              <a:rPr lang="en-US" sz="1900" dirty="0"/>
              <a:t> </a:t>
            </a:r>
            <a:r>
              <a:rPr lang="en-US" sz="1900" dirty="0" err="1"/>
              <a:t>nevoilor</a:t>
            </a:r>
            <a:r>
              <a:rPr lang="en-US" sz="1900" dirty="0"/>
              <a:t> </a:t>
            </a:r>
            <a:r>
              <a:rPr lang="en-US" sz="1900" dirty="0" err="1"/>
              <a:t>reale</a:t>
            </a:r>
            <a:r>
              <a:rPr lang="en-US" sz="1900" dirty="0"/>
              <a:t> ale </a:t>
            </a:r>
            <a:r>
              <a:rPr lang="en-US" sz="1900" dirty="0" err="1"/>
              <a:t>celor</a:t>
            </a:r>
            <a:r>
              <a:rPr lang="en-US" sz="1900" dirty="0"/>
              <a:t> </a:t>
            </a:r>
            <a:r>
              <a:rPr lang="en-US" sz="1900" dirty="0" err="1"/>
              <a:t>mai</a:t>
            </a:r>
            <a:r>
              <a:rPr lang="en-US" sz="1900" dirty="0"/>
              <a:t> </a:t>
            </a:r>
            <a:r>
              <a:rPr lang="en-US" sz="1900" dirty="0" err="1"/>
              <a:t>vulnerabili</a:t>
            </a:r>
            <a:r>
              <a:rPr lang="en-US" sz="1900" dirty="0"/>
              <a:t>.</a:t>
            </a:r>
            <a:endParaRPr lang="en-US" sz="1900" dirty="0"/>
          </a:p>
          <a:p>
            <a:pPr marL="0" indent="0" algn="just">
              <a:lnSpc>
                <a:spcPct val="90000"/>
              </a:lnSpc>
              <a:buNone/>
            </a:pPr>
            <a:r>
              <a:rPr lang="en-US" sz="1900" b="1" dirty="0" err="1"/>
              <a:t>Extinderea</a:t>
            </a:r>
            <a:r>
              <a:rPr lang="en-US" sz="1900" b="1" dirty="0"/>
              <a:t> </a:t>
            </a:r>
            <a:r>
              <a:rPr lang="en-US" sz="1900" b="1" dirty="0" err="1"/>
              <a:t>și</a:t>
            </a:r>
            <a:r>
              <a:rPr lang="en-US" sz="1900" b="1" dirty="0"/>
              <a:t> </a:t>
            </a:r>
            <a:r>
              <a:rPr lang="en-US" sz="1900" b="1" dirty="0" err="1"/>
              <a:t>funcționarea</a:t>
            </a:r>
            <a:r>
              <a:rPr lang="en-US" sz="1900" b="1" dirty="0"/>
              <a:t> Unity Hub-</a:t>
            </a:r>
            <a:r>
              <a:rPr lang="en-US" sz="1900" b="1" dirty="0" err="1"/>
              <a:t>urilor</a:t>
            </a:r>
            <a:endParaRPr lang="en-US" sz="1900" b="1" dirty="0"/>
          </a:p>
          <a:p>
            <a:pPr marL="0" indent="0" algn="just">
              <a:lnSpc>
                <a:spcPct val="90000"/>
              </a:lnSpc>
              <a:buNone/>
            </a:pPr>
            <a:r>
              <a:rPr lang="en-US" sz="1900" dirty="0" err="1"/>
              <a:t>Lansarea</a:t>
            </a:r>
            <a:r>
              <a:rPr lang="en-US" sz="1900" dirty="0"/>
              <a:t> </a:t>
            </a:r>
            <a:r>
              <a:rPr lang="en-US" sz="1900" dirty="0" err="1"/>
              <a:t>și</a:t>
            </a:r>
            <a:r>
              <a:rPr lang="en-US" sz="1900" dirty="0"/>
              <a:t> </a:t>
            </a:r>
            <a:r>
              <a:rPr lang="en-US" sz="1900" dirty="0" err="1"/>
              <a:t>extinderea</a:t>
            </a:r>
            <a:r>
              <a:rPr lang="en-US" sz="1900" dirty="0"/>
              <a:t> Unity Hub-</a:t>
            </a:r>
            <a:r>
              <a:rPr lang="en-US" sz="1900" dirty="0" err="1"/>
              <a:t>urilor</a:t>
            </a:r>
            <a:r>
              <a:rPr lang="en-US" sz="1900" dirty="0"/>
              <a:t> </a:t>
            </a:r>
            <a:r>
              <a:rPr lang="en-US" sz="1900" dirty="0" err="1"/>
              <a:t>în</a:t>
            </a:r>
            <a:r>
              <a:rPr lang="en-US" sz="1900" dirty="0"/>
              <a:t> 7 </a:t>
            </a:r>
            <a:r>
              <a:rPr lang="en-US" sz="1900" dirty="0" err="1"/>
              <a:t>locații</a:t>
            </a:r>
            <a:r>
              <a:rPr lang="en-US" sz="1900" dirty="0"/>
              <a:t> a </a:t>
            </a:r>
            <a:r>
              <a:rPr lang="en-US" sz="1900" dirty="0" err="1"/>
              <a:t>reprezentat</a:t>
            </a:r>
            <a:r>
              <a:rPr lang="en-US" sz="1900" dirty="0"/>
              <a:t> un model de </a:t>
            </a:r>
            <a:r>
              <a:rPr lang="en-US" sz="1900" dirty="0" err="1"/>
              <a:t>succes</a:t>
            </a:r>
            <a:r>
              <a:rPr lang="en-US" sz="1900" dirty="0"/>
              <a:t> </a:t>
            </a:r>
            <a:r>
              <a:rPr lang="en-US" sz="1900" dirty="0" err="1"/>
              <a:t>pentru</a:t>
            </a:r>
            <a:r>
              <a:rPr lang="en-US" sz="1900" dirty="0"/>
              <a:t> </a:t>
            </a:r>
            <a:r>
              <a:rPr lang="en-US" sz="1900" dirty="0" err="1"/>
              <a:t>integrarea</a:t>
            </a:r>
            <a:r>
              <a:rPr lang="en-US" sz="1900" dirty="0"/>
              <a:t> </a:t>
            </a:r>
            <a:r>
              <a:rPr lang="en-US" sz="1900" dirty="0" err="1"/>
              <a:t>socială</a:t>
            </a:r>
            <a:r>
              <a:rPr lang="en-US" sz="1900" dirty="0"/>
              <a:t> </a:t>
            </a:r>
            <a:r>
              <a:rPr lang="en-US" sz="1900" dirty="0" err="1"/>
              <a:t>și</a:t>
            </a:r>
            <a:r>
              <a:rPr lang="en-US" sz="1900" dirty="0"/>
              <a:t> </a:t>
            </a:r>
            <a:r>
              <a:rPr lang="en-US" sz="1900" dirty="0" err="1"/>
              <a:t>serviciile</a:t>
            </a:r>
            <a:r>
              <a:rPr lang="en-US" sz="1900" dirty="0"/>
              <a:t> </a:t>
            </a:r>
            <a:r>
              <a:rPr lang="en-US" sz="1900" dirty="0" err="1"/>
              <a:t>comunitare</a:t>
            </a:r>
            <a:r>
              <a:rPr lang="en-US" sz="1900" dirty="0"/>
              <a:t>, </a:t>
            </a:r>
            <a:r>
              <a:rPr lang="en-US" sz="1900" dirty="0" err="1"/>
              <a:t>devenind</a:t>
            </a:r>
            <a:r>
              <a:rPr lang="en-US" sz="1900" dirty="0"/>
              <a:t> </a:t>
            </a:r>
            <a:r>
              <a:rPr lang="en-US" sz="1900" dirty="0" err="1"/>
              <a:t>centre</a:t>
            </a:r>
            <a:r>
              <a:rPr lang="en-US" sz="1900" dirty="0"/>
              <a:t> de </a:t>
            </a:r>
            <a:r>
              <a:rPr lang="en-US" sz="1900" dirty="0" err="1"/>
              <a:t>coeziune</a:t>
            </a:r>
            <a:r>
              <a:rPr lang="en-US" sz="1900" dirty="0"/>
              <a:t>, </a:t>
            </a:r>
            <a:r>
              <a:rPr lang="en-US" sz="1900" dirty="0" err="1"/>
              <a:t>educație</a:t>
            </a:r>
            <a:r>
              <a:rPr lang="en-US" sz="1900" dirty="0"/>
              <a:t> </a:t>
            </a:r>
            <a:r>
              <a:rPr lang="en-US" sz="1900" dirty="0" err="1"/>
              <a:t>și</a:t>
            </a:r>
            <a:r>
              <a:rPr lang="en-US" sz="1900" dirty="0"/>
              <a:t> </a:t>
            </a:r>
            <a:r>
              <a:rPr lang="en-US" sz="1900" dirty="0" err="1"/>
              <a:t>sprijin</a:t>
            </a:r>
            <a:r>
              <a:rPr lang="en-US" sz="1900" dirty="0"/>
              <a:t> </a:t>
            </a:r>
            <a:r>
              <a:rPr lang="en-US" sz="1900" dirty="0" err="1"/>
              <a:t>psihologic</a:t>
            </a:r>
            <a:r>
              <a:rPr lang="en-US" sz="1900" dirty="0"/>
              <a:t>.</a:t>
            </a:r>
            <a:endParaRPr lang="en-US" sz="19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28650" y="401221"/>
            <a:ext cx="7886700" cy="1348065"/>
          </a:xfrm>
        </p:spPr>
        <p:txBody>
          <a:bodyPr>
            <a:normAutofit/>
          </a:bodyPr>
          <a:lstStyle/>
          <a:p>
            <a:r>
              <a:rPr lang="en-US" sz="4700" dirty="0" err="1">
                <a:solidFill>
                  <a:srgbClr val="FFFFFF"/>
                </a:solidFill>
              </a:rPr>
              <a:t>Concluzii</a:t>
            </a:r>
            <a:r>
              <a:rPr lang="en-US" sz="4700" dirty="0">
                <a:solidFill>
                  <a:srgbClr val="FFFFFF"/>
                </a:solidFill>
              </a:rPr>
              <a:t> finale</a:t>
            </a:r>
            <a:endParaRPr lang="en-US" sz="4700" dirty="0">
              <a:solidFill>
                <a:srgbClr val="FFFFFF"/>
              </a:solidFill>
            </a:endParaRPr>
          </a:p>
        </p:txBody>
      </p:sp>
      <p:sp>
        <p:nvSpPr>
          <p:cNvPr id="3" name="Content Placeholder 2"/>
          <p:cNvSpPr>
            <a:spLocks noGrp="1"/>
          </p:cNvSpPr>
          <p:nvPr>
            <p:ph idx="1"/>
          </p:nvPr>
        </p:nvSpPr>
        <p:spPr>
          <a:xfrm>
            <a:off x="628650" y="2586789"/>
            <a:ext cx="7886700" cy="3590174"/>
          </a:xfrm>
        </p:spPr>
        <p:txBody>
          <a:bodyPr>
            <a:normAutofit fontScale="92500" lnSpcReduction="10000"/>
          </a:bodyPr>
          <a:lstStyle/>
          <a:p>
            <a:pPr marL="0" indent="0" algn="just">
              <a:lnSpc>
                <a:spcPct val="90000"/>
              </a:lnSpc>
              <a:buNone/>
            </a:pPr>
            <a:r>
              <a:rPr lang="en-US" sz="2000" b="1" dirty="0" err="1"/>
              <a:t>Consolidarea</a:t>
            </a:r>
            <a:r>
              <a:rPr lang="en-US" sz="2000" b="1" dirty="0"/>
              <a:t> </a:t>
            </a:r>
            <a:r>
              <a:rPr lang="en-US" sz="2000" b="1" dirty="0" err="1"/>
              <a:t>mecanismelor</a:t>
            </a:r>
            <a:r>
              <a:rPr lang="en-US" sz="2000" b="1" dirty="0"/>
              <a:t> </a:t>
            </a:r>
            <a:r>
              <a:rPr lang="en-US" sz="2000" b="1" dirty="0" err="1"/>
              <a:t>instituționale</a:t>
            </a:r>
            <a:endParaRPr lang="en-US" sz="2000" b="1" dirty="0"/>
          </a:p>
          <a:p>
            <a:pPr marL="0" indent="0" algn="just">
              <a:lnSpc>
                <a:spcPct val="90000"/>
              </a:lnSpc>
              <a:buNone/>
            </a:pPr>
            <a:r>
              <a:rPr lang="en-US" sz="2000" dirty="0" err="1"/>
              <a:t>Reformele</a:t>
            </a:r>
            <a:r>
              <a:rPr lang="en-US" sz="2000" dirty="0"/>
              <a:t> interne (</a:t>
            </a:r>
            <a:r>
              <a:rPr lang="en-US" sz="2000" dirty="0" err="1"/>
              <a:t>revizuirea</a:t>
            </a:r>
            <a:r>
              <a:rPr lang="en-US" sz="2000" dirty="0"/>
              <a:t> </a:t>
            </a:r>
            <a:r>
              <a:rPr lang="en-US" sz="2000" dirty="0" err="1"/>
              <a:t>Statutului</a:t>
            </a:r>
            <a:r>
              <a:rPr lang="en-US" sz="2000" dirty="0"/>
              <a:t>, </a:t>
            </a:r>
            <a:r>
              <a:rPr lang="en-US" sz="2000" dirty="0" err="1"/>
              <a:t>instruiri</a:t>
            </a:r>
            <a:r>
              <a:rPr lang="en-US" sz="2000" dirty="0"/>
              <a:t> BOCA, PGI/CEA) au </a:t>
            </a:r>
            <a:r>
              <a:rPr lang="en-US" sz="2000" dirty="0" err="1"/>
              <a:t>contribuit</a:t>
            </a:r>
            <a:r>
              <a:rPr lang="en-US" sz="2000" dirty="0"/>
              <a:t> la </a:t>
            </a:r>
            <a:r>
              <a:rPr lang="en-US" sz="2000" dirty="0" err="1"/>
              <a:t>profesionalizarea</a:t>
            </a:r>
            <a:r>
              <a:rPr lang="en-US" sz="2000" dirty="0"/>
              <a:t> </a:t>
            </a:r>
            <a:r>
              <a:rPr lang="en-US" sz="2000" dirty="0" err="1"/>
              <a:t>organizației</a:t>
            </a:r>
            <a:r>
              <a:rPr lang="en-US" sz="2000" dirty="0"/>
              <a:t>, </a:t>
            </a:r>
            <a:r>
              <a:rPr lang="en-US" sz="2000" dirty="0" err="1"/>
              <a:t>întărind</a:t>
            </a:r>
            <a:r>
              <a:rPr lang="en-US" sz="2000" dirty="0"/>
              <a:t> </a:t>
            </a:r>
            <a:r>
              <a:rPr lang="en-US" sz="2000" dirty="0" err="1"/>
              <a:t>guvernanța</a:t>
            </a:r>
            <a:r>
              <a:rPr lang="en-US" sz="2000" dirty="0"/>
              <a:t> </a:t>
            </a:r>
            <a:r>
              <a:rPr lang="en-US" sz="2000" dirty="0" err="1"/>
              <a:t>și</a:t>
            </a:r>
            <a:r>
              <a:rPr lang="en-US" sz="2000" dirty="0"/>
              <a:t> </a:t>
            </a:r>
            <a:r>
              <a:rPr lang="en-US" sz="2000" dirty="0" err="1"/>
              <a:t>transparența</a:t>
            </a:r>
            <a:r>
              <a:rPr lang="en-US" sz="2000" dirty="0"/>
              <a:t> </a:t>
            </a:r>
            <a:r>
              <a:rPr lang="en-US" sz="2000" dirty="0" err="1"/>
              <a:t>în</a:t>
            </a:r>
            <a:r>
              <a:rPr lang="en-US" sz="2000" dirty="0"/>
              <a:t> </a:t>
            </a:r>
            <a:r>
              <a:rPr lang="en-US" sz="2000" dirty="0" err="1"/>
              <a:t>acțiuni</a:t>
            </a:r>
            <a:r>
              <a:rPr lang="en-US" sz="2000" dirty="0"/>
              <a:t>.</a:t>
            </a:r>
            <a:endParaRPr lang="en-US" sz="2000" dirty="0"/>
          </a:p>
          <a:p>
            <a:pPr marL="0" indent="0" algn="just">
              <a:lnSpc>
                <a:spcPct val="90000"/>
              </a:lnSpc>
              <a:buNone/>
            </a:pPr>
            <a:r>
              <a:rPr lang="en-US" sz="2000" b="1" dirty="0" err="1"/>
              <a:t>Creșterea</a:t>
            </a:r>
            <a:r>
              <a:rPr lang="en-US" sz="2000" b="1" dirty="0"/>
              <a:t> </a:t>
            </a:r>
            <a:r>
              <a:rPr lang="en-US" sz="2000" b="1" dirty="0" err="1"/>
              <a:t>capacității</a:t>
            </a:r>
            <a:r>
              <a:rPr lang="en-US" sz="2000" b="1" dirty="0"/>
              <a:t> </a:t>
            </a:r>
            <a:r>
              <a:rPr lang="en-US" sz="2000" b="1" dirty="0" err="1"/>
              <a:t>logistice</a:t>
            </a:r>
            <a:r>
              <a:rPr lang="en-US" sz="2000" b="1" dirty="0"/>
              <a:t> </a:t>
            </a:r>
            <a:r>
              <a:rPr lang="en-US" sz="2000" b="1" dirty="0" err="1"/>
              <a:t>și</a:t>
            </a:r>
            <a:r>
              <a:rPr lang="en-US" sz="2000" b="1" dirty="0"/>
              <a:t> </a:t>
            </a:r>
            <a:r>
              <a:rPr lang="en-US" sz="2000" b="1" dirty="0" err="1"/>
              <a:t>operaționale</a:t>
            </a:r>
            <a:endParaRPr lang="en-US" sz="2000" b="1" dirty="0"/>
          </a:p>
          <a:p>
            <a:pPr marL="0" indent="0" algn="just">
              <a:lnSpc>
                <a:spcPct val="90000"/>
              </a:lnSpc>
              <a:buNone/>
            </a:pPr>
            <a:r>
              <a:rPr lang="en-US" sz="2000" dirty="0" err="1"/>
              <a:t>Achiziția</a:t>
            </a:r>
            <a:r>
              <a:rPr lang="en-US" sz="2000" dirty="0"/>
              <a:t> de </a:t>
            </a:r>
            <a:r>
              <a:rPr lang="en-US" sz="2000" dirty="0" err="1"/>
              <a:t>vehicule</a:t>
            </a:r>
            <a:r>
              <a:rPr lang="en-US" sz="2000" dirty="0"/>
              <a:t>, </a:t>
            </a:r>
            <a:r>
              <a:rPr lang="en-US" sz="2000" dirty="0" err="1"/>
              <a:t>instruirea</a:t>
            </a:r>
            <a:r>
              <a:rPr lang="en-US" sz="2000" dirty="0"/>
              <a:t> </a:t>
            </a:r>
            <a:r>
              <a:rPr lang="en-US" sz="2000" dirty="0" err="1"/>
              <a:t>echipelor</a:t>
            </a:r>
            <a:r>
              <a:rPr lang="en-US" sz="2000" dirty="0"/>
              <a:t> EMVT </a:t>
            </a:r>
            <a:r>
              <a:rPr lang="en-US" sz="2000" dirty="0" err="1"/>
              <a:t>și</a:t>
            </a:r>
            <a:r>
              <a:rPr lang="en-US" sz="2000" dirty="0"/>
              <a:t> </a:t>
            </a:r>
            <a:r>
              <a:rPr lang="en-US" sz="2000" dirty="0" err="1"/>
              <a:t>formarea</a:t>
            </a:r>
            <a:r>
              <a:rPr lang="en-US" sz="2000" dirty="0"/>
              <a:t> </a:t>
            </a:r>
            <a:r>
              <a:rPr lang="en-US" sz="2000" dirty="0" err="1"/>
              <a:t>continuă</a:t>
            </a:r>
            <a:r>
              <a:rPr lang="en-US" sz="2000" dirty="0"/>
              <a:t> a </a:t>
            </a:r>
            <a:r>
              <a:rPr lang="en-US" sz="2000" dirty="0" err="1"/>
              <a:t>voluntarilor</a:t>
            </a:r>
            <a:r>
              <a:rPr lang="en-US" sz="2000" dirty="0"/>
              <a:t> au </a:t>
            </a:r>
            <a:r>
              <a:rPr lang="en-US" sz="2000" dirty="0" err="1"/>
              <a:t>crescut</a:t>
            </a:r>
            <a:r>
              <a:rPr lang="en-US" sz="2000" dirty="0"/>
              <a:t> </a:t>
            </a:r>
            <a:r>
              <a:rPr lang="en-US" sz="2000" dirty="0" err="1"/>
              <a:t>eficiența</a:t>
            </a:r>
            <a:r>
              <a:rPr lang="en-US" sz="2000" dirty="0"/>
              <a:t> </a:t>
            </a:r>
            <a:r>
              <a:rPr lang="en-US" sz="2000" dirty="0" err="1"/>
              <a:t>în</a:t>
            </a:r>
            <a:r>
              <a:rPr lang="en-US" sz="2000" dirty="0"/>
              <a:t> </a:t>
            </a:r>
            <a:r>
              <a:rPr lang="en-US" sz="2000" dirty="0" err="1"/>
              <a:t>intervenții</a:t>
            </a:r>
            <a:r>
              <a:rPr lang="en-US" sz="2000" dirty="0"/>
              <a:t> </a:t>
            </a:r>
            <a:r>
              <a:rPr lang="en-US" sz="2000" dirty="0" err="1"/>
              <a:t>și</a:t>
            </a:r>
            <a:r>
              <a:rPr lang="en-US" sz="2000" dirty="0"/>
              <a:t> </a:t>
            </a:r>
            <a:r>
              <a:rPr lang="en-US" sz="2000" dirty="0" err="1"/>
              <a:t>mobilizare</a:t>
            </a:r>
            <a:r>
              <a:rPr lang="en-US" sz="2000" dirty="0"/>
              <a:t> </a:t>
            </a:r>
            <a:r>
              <a:rPr lang="en-US" sz="2000" dirty="0" err="1"/>
              <a:t>rapidă</a:t>
            </a:r>
            <a:r>
              <a:rPr lang="en-US" sz="2000" dirty="0"/>
              <a:t> </a:t>
            </a:r>
            <a:r>
              <a:rPr lang="en-US" sz="2000" dirty="0" err="1"/>
              <a:t>în</a:t>
            </a:r>
            <a:r>
              <a:rPr lang="en-US" sz="2000" dirty="0"/>
              <a:t> </a:t>
            </a:r>
            <a:r>
              <a:rPr lang="en-US" sz="2000" dirty="0" err="1"/>
              <a:t>teren</a:t>
            </a:r>
            <a:r>
              <a:rPr lang="en-US" sz="2000" dirty="0"/>
              <a:t>.</a:t>
            </a:r>
            <a:endParaRPr lang="en-US" sz="2000" dirty="0"/>
          </a:p>
          <a:p>
            <a:pPr marL="0" indent="0" algn="just">
              <a:lnSpc>
                <a:spcPct val="90000"/>
              </a:lnSpc>
              <a:buNone/>
            </a:pPr>
            <a:r>
              <a:rPr lang="en-US" sz="2000" b="1" dirty="0" err="1"/>
              <a:t>Digitalizare</a:t>
            </a:r>
            <a:r>
              <a:rPr lang="en-US" sz="2000" b="1" dirty="0"/>
              <a:t> </a:t>
            </a:r>
            <a:r>
              <a:rPr lang="en-US" sz="2000" b="1" dirty="0" err="1"/>
              <a:t>și</a:t>
            </a:r>
            <a:r>
              <a:rPr lang="en-US" sz="2000" b="1" dirty="0"/>
              <a:t> </a:t>
            </a:r>
            <a:r>
              <a:rPr lang="en-US" sz="2000" b="1" dirty="0" err="1"/>
              <a:t>transparență</a:t>
            </a:r>
            <a:endParaRPr lang="en-US" sz="2000" b="1" dirty="0"/>
          </a:p>
          <a:p>
            <a:pPr marL="0" indent="0" algn="just">
              <a:lnSpc>
                <a:spcPct val="90000"/>
              </a:lnSpc>
              <a:buNone/>
            </a:pPr>
            <a:r>
              <a:rPr lang="en-US" sz="2000" dirty="0" err="1"/>
              <a:t>Lansarea</a:t>
            </a:r>
            <a:r>
              <a:rPr lang="en-US" sz="2000" dirty="0"/>
              <a:t> site-</a:t>
            </a:r>
            <a:r>
              <a:rPr lang="en-US" sz="2000" dirty="0" err="1"/>
              <a:t>ului</a:t>
            </a:r>
            <a:r>
              <a:rPr lang="en-US" sz="2000" dirty="0"/>
              <a:t> </a:t>
            </a:r>
            <a:r>
              <a:rPr lang="en-US" sz="2000" dirty="0" err="1"/>
              <a:t>oficial</a:t>
            </a:r>
            <a:r>
              <a:rPr lang="en-US" sz="2000" dirty="0"/>
              <a:t>, </a:t>
            </a:r>
            <a:r>
              <a:rPr lang="en-US" sz="2000" dirty="0" err="1"/>
              <a:t>modernizarea</a:t>
            </a:r>
            <a:r>
              <a:rPr lang="en-US" sz="2000" dirty="0"/>
              <a:t> </a:t>
            </a:r>
            <a:r>
              <a:rPr lang="en-US" sz="2000" dirty="0" err="1"/>
              <a:t>sistemului</a:t>
            </a:r>
            <a:r>
              <a:rPr lang="en-US" sz="2000" dirty="0"/>
              <a:t> </a:t>
            </a:r>
            <a:r>
              <a:rPr lang="en-US" sz="2000" dirty="0" err="1"/>
              <a:t>financiar</a:t>
            </a:r>
            <a:r>
              <a:rPr lang="en-US" sz="2000" dirty="0"/>
              <a:t> </a:t>
            </a:r>
            <a:r>
              <a:rPr lang="en-US" sz="2000" dirty="0" err="1"/>
              <a:t>și</a:t>
            </a:r>
            <a:r>
              <a:rPr lang="en-US" sz="2000" dirty="0"/>
              <a:t> </a:t>
            </a:r>
            <a:r>
              <a:rPr lang="en-US" sz="2000" dirty="0" err="1"/>
              <a:t>planificarea</a:t>
            </a:r>
            <a:r>
              <a:rPr lang="en-US" sz="2000" dirty="0"/>
              <a:t> </a:t>
            </a:r>
            <a:r>
              <a:rPr lang="en-US" sz="2000" dirty="0" err="1"/>
              <a:t>implementării</a:t>
            </a:r>
            <a:r>
              <a:rPr lang="en-US" sz="2000" dirty="0"/>
              <a:t> DEH/HIA au </a:t>
            </a:r>
            <a:r>
              <a:rPr lang="en-US" sz="2000" dirty="0" err="1"/>
              <a:t>reprezentat</a:t>
            </a:r>
            <a:r>
              <a:rPr lang="en-US" sz="2000" dirty="0"/>
              <a:t> </a:t>
            </a:r>
            <a:r>
              <a:rPr lang="en-US" sz="2000" dirty="0" err="1"/>
              <a:t>pași</a:t>
            </a:r>
            <a:r>
              <a:rPr lang="en-US" sz="2000" dirty="0"/>
              <a:t> </a:t>
            </a:r>
            <a:r>
              <a:rPr lang="en-US" sz="2000" dirty="0" err="1"/>
              <a:t>importanți</a:t>
            </a:r>
            <a:r>
              <a:rPr lang="en-US" sz="2000" dirty="0"/>
              <a:t> </a:t>
            </a:r>
            <a:r>
              <a:rPr lang="en-US" sz="2000" dirty="0" err="1"/>
              <a:t>pentru</a:t>
            </a:r>
            <a:r>
              <a:rPr lang="en-US" sz="2000" dirty="0"/>
              <a:t> </a:t>
            </a:r>
            <a:r>
              <a:rPr lang="en-US" sz="2000" dirty="0" err="1"/>
              <a:t>modernizarea</a:t>
            </a:r>
            <a:r>
              <a:rPr lang="en-US" sz="2000" dirty="0"/>
              <a:t> </a:t>
            </a:r>
            <a:r>
              <a:rPr lang="en-US" sz="2000" dirty="0" err="1"/>
              <a:t>operațiunilor</a:t>
            </a:r>
            <a:r>
              <a:rPr lang="en-US" sz="2000" dirty="0"/>
              <a:t> </a:t>
            </a:r>
            <a:r>
              <a:rPr lang="en-US" sz="2000" dirty="0" err="1"/>
              <a:t>și</a:t>
            </a:r>
            <a:r>
              <a:rPr lang="en-US" sz="2000" dirty="0"/>
              <a:t> </a:t>
            </a:r>
            <a:r>
              <a:rPr lang="en-US" sz="2000" dirty="0" err="1"/>
              <a:t>implicarea</a:t>
            </a:r>
            <a:r>
              <a:rPr lang="en-US" sz="2000" dirty="0"/>
              <a:t> </a:t>
            </a:r>
            <a:r>
              <a:rPr lang="en-US" sz="2000" dirty="0" err="1"/>
              <a:t>cetățenilor</a:t>
            </a:r>
            <a:r>
              <a:rPr lang="en-US" sz="2000" dirty="0"/>
              <a:t>.</a:t>
            </a:r>
            <a:endParaRPr lang="en-US" sz="2000" dirty="0"/>
          </a:p>
          <a:p>
            <a:pPr marL="0" indent="0" algn="just">
              <a:lnSpc>
                <a:spcPct val="90000"/>
              </a:lnSpc>
              <a:buNone/>
            </a:pPr>
            <a:r>
              <a:rPr lang="en-US" sz="2000" b="1" dirty="0" err="1"/>
              <a:t>Provocări</a:t>
            </a:r>
            <a:r>
              <a:rPr lang="en-US" sz="2000" b="1" dirty="0"/>
              <a:t> </a:t>
            </a:r>
            <a:r>
              <a:rPr lang="en-US" sz="2000" b="1" dirty="0" err="1"/>
              <a:t>persistente</a:t>
            </a:r>
            <a:endParaRPr lang="en-US" sz="2000" b="1" dirty="0"/>
          </a:p>
          <a:p>
            <a:pPr marL="0" indent="0" algn="just">
              <a:lnSpc>
                <a:spcPct val="90000"/>
              </a:lnSpc>
              <a:buNone/>
            </a:pPr>
            <a:r>
              <a:rPr lang="en-US" sz="2000" dirty="0" err="1"/>
              <a:t>În</a:t>
            </a:r>
            <a:r>
              <a:rPr lang="en-US" sz="2000" dirty="0"/>
              <a:t> </a:t>
            </a:r>
            <a:r>
              <a:rPr lang="en-US" sz="2000" dirty="0" err="1"/>
              <a:t>ciuda</a:t>
            </a:r>
            <a:r>
              <a:rPr lang="en-US" sz="2000" dirty="0"/>
              <a:t> </a:t>
            </a:r>
            <a:r>
              <a:rPr lang="en-US" sz="2000" dirty="0" err="1"/>
              <a:t>progreselor</a:t>
            </a:r>
            <a:r>
              <a:rPr lang="en-US" sz="2000" dirty="0"/>
              <a:t>, </a:t>
            </a:r>
            <a:r>
              <a:rPr lang="en-US" sz="2000" dirty="0" err="1"/>
              <a:t>sustenabilitatea</a:t>
            </a:r>
            <a:r>
              <a:rPr lang="en-US" sz="2000" dirty="0"/>
              <a:t> </a:t>
            </a:r>
            <a:r>
              <a:rPr lang="en-US" sz="2000" dirty="0" err="1"/>
              <a:t>financiară</a:t>
            </a:r>
            <a:r>
              <a:rPr lang="en-US" sz="2000" dirty="0"/>
              <a:t>, </a:t>
            </a:r>
            <a:r>
              <a:rPr lang="en-US" sz="2000" dirty="0" err="1"/>
              <a:t>retenția</a:t>
            </a:r>
            <a:r>
              <a:rPr lang="en-US" sz="2000" dirty="0"/>
              <a:t> </a:t>
            </a:r>
            <a:r>
              <a:rPr lang="en-US" sz="2000" dirty="0" err="1"/>
              <a:t>voluntarilor</a:t>
            </a:r>
            <a:r>
              <a:rPr lang="en-US" sz="2000" dirty="0"/>
              <a:t> </a:t>
            </a:r>
            <a:r>
              <a:rPr lang="en-US" sz="2000" dirty="0" err="1"/>
              <a:t>și</a:t>
            </a:r>
            <a:r>
              <a:rPr lang="en-US" sz="2000" dirty="0"/>
              <a:t> </a:t>
            </a:r>
            <a:r>
              <a:rPr lang="en-US" sz="2000" dirty="0" err="1"/>
              <a:t>complexitatea</a:t>
            </a:r>
            <a:r>
              <a:rPr lang="en-US" sz="2000" dirty="0"/>
              <a:t> </a:t>
            </a:r>
            <a:r>
              <a:rPr lang="en-US" sz="2000" dirty="0" err="1"/>
              <a:t>reformelor</a:t>
            </a:r>
            <a:r>
              <a:rPr lang="en-US" sz="2000" dirty="0"/>
              <a:t> </a:t>
            </a:r>
            <a:r>
              <a:rPr lang="en-US" sz="2000" dirty="0" err="1"/>
              <a:t>instituționale</a:t>
            </a:r>
            <a:r>
              <a:rPr lang="en-US" sz="2000" dirty="0"/>
              <a:t> </a:t>
            </a:r>
            <a:r>
              <a:rPr lang="en-US" sz="2000" dirty="0" err="1"/>
              <a:t>rămân</a:t>
            </a:r>
            <a:r>
              <a:rPr lang="en-US" sz="2000" dirty="0"/>
              <a:t> </a:t>
            </a:r>
            <a:r>
              <a:rPr lang="en-US" sz="2000" dirty="0" err="1"/>
              <a:t>priorități</a:t>
            </a:r>
            <a:r>
              <a:rPr lang="en-US" sz="2000" dirty="0"/>
              <a:t> </a:t>
            </a:r>
            <a:r>
              <a:rPr lang="en-US" sz="2000" dirty="0" err="1"/>
              <a:t>strategice</a:t>
            </a:r>
            <a:r>
              <a:rPr lang="en-US" sz="2000" dirty="0"/>
              <a:t> </a:t>
            </a:r>
            <a:r>
              <a:rPr lang="en-US" sz="2000" dirty="0" err="1"/>
              <a:t>în</a:t>
            </a:r>
            <a:r>
              <a:rPr lang="en-US" sz="2000" dirty="0"/>
              <a:t> 2025.</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54476" y="418290"/>
            <a:ext cx="8025320" cy="5707874"/>
          </a:xfrm>
          <a:ln>
            <a:solidFill>
              <a:srgbClr val="C00000"/>
            </a:solidFill>
          </a:ln>
        </p:spPr>
        <p:txBody>
          <a:bodyPr>
            <a:normAutofit lnSpcReduction="20000"/>
          </a:bodyPr>
          <a:lstStyle/>
          <a:p>
            <a:pPr marL="0" indent="0" algn="just">
              <a:buNone/>
            </a:pPr>
            <a:r>
              <a:rPr lang="en-US" sz="2000" dirty="0">
                <a:latin typeface="Arial" panose="020B0604020202020204" pitchFamily="34" charset="0"/>
                <a:cs typeface="Arial" panose="020B0604020202020204" pitchFamily="34" charset="0"/>
              </a:rPr>
              <a:t>Intern, </a:t>
            </a:r>
            <a:r>
              <a:rPr lang="en-US" altLang="en-US" sz="2000" dirty="0" err="1">
                <a:latin typeface="Arial" panose="020B0604020202020204" pitchFamily="34" charset="0"/>
                <a:cs typeface="Arial" panose="020B0604020202020204" pitchFamily="34" charset="0"/>
              </a:rPr>
              <a:t>AO SCRM </a:t>
            </a:r>
            <a:r>
              <a:rPr lang="en-US" sz="2000" dirty="0">
                <a:latin typeface="Arial" panose="020B0604020202020204" pitchFamily="34" charset="0"/>
                <a:cs typeface="Arial" panose="020B0604020202020204" pitchFamily="34" charset="0"/>
              </a:rPr>
              <a:t>a </a:t>
            </a:r>
            <a:r>
              <a:rPr lang="en-US" sz="2000" dirty="0" err="1">
                <a:latin typeface="Arial" panose="020B0604020202020204" pitchFamily="34" charset="0"/>
                <a:cs typeface="Arial" panose="020B0604020202020204" pitchFamily="34" charset="0"/>
              </a:rPr>
              <a:t>trecut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reforme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semnificative</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guvernanță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structură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inclusiv</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revizuirea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Statutului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tranziții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conducere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întărindu-și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astfel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capacitatea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operațională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durabilitatea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instituțională</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marL="0" indent="0" algn="just">
              <a:buNone/>
            </a:pPr>
            <a:endParaRPr lang="en-US" sz="2000" dirty="0">
              <a:latin typeface="Arial" panose="020B0604020202020204" pitchFamily="34" charset="0"/>
              <a:cs typeface="Arial" panose="020B0604020202020204" pitchFamily="34" charset="0"/>
            </a:endParaRPr>
          </a:p>
          <a:p>
            <a:pPr marL="0" indent="0" algn="just">
              <a:buNone/>
            </a:pPr>
            <a:r>
              <a:rPr lang="en-US" sz="2000" b="1" dirty="0">
                <a:latin typeface="Arial" panose="020B0604020202020204" pitchFamily="34" charset="0"/>
                <a:cs typeface="Arial" panose="020B0604020202020204" pitchFamily="34" charset="0"/>
              </a:rPr>
              <a:t>Realizări cheie:</a:t>
            </a:r>
            <a:endParaRPr lang="en-US" sz="2000" b="1" dirty="0">
              <a:latin typeface="Arial" panose="020B0604020202020204" pitchFamily="34" charset="0"/>
              <a:cs typeface="Arial" panose="020B0604020202020204" pitchFamily="34" charset="0"/>
            </a:endParaRPr>
          </a:p>
          <a:p>
            <a:pPr algn="just"/>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domeniul</a:t>
            </a:r>
            <a:r>
              <a:rPr lang="en-US" sz="2000"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pregătirii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și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răspunsului</a:t>
            </a:r>
            <a:r>
              <a:rPr lang="en-US" sz="2000" b="1" dirty="0">
                <a:latin typeface="Arial" panose="020B0604020202020204" pitchFamily="34" charset="0"/>
                <a:cs typeface="Arial" panose="020B0604020202020204" pitchFamily="34" charset="0"/>
              </a:rPr>
              <a:t> la </a:t>
            </a:r>
            <a:r>
              <a:rPr lang="en-US" sz="2000" b="1" dirty="0" err="1">
                <a:latin typeface="Arial" panose="020B0604020202020204" pitchFamily="34" charset="0"/>
                <a:cs typeface="Arial" panose="020B0604020202020204" pitchFamily="34" charset="0"/>
              </a:rPr>
              <a:t>dezastre</a:t>
            </a:r>
            <a:r>
              <a:rPr lang="en-US" sz="2000" dirty="0">
                <a:latin typeface="Arial" panose="020B0604020202020204" pitchFamily="34" charset="0"/>
                <a:cs typeface="Arial" panose="020B0604020202020204" pitchFamily="34" charset="0"/>
              </a:rPr>
              <a:t>, SCRM a </a:t>
            </a:r>
            <a:r>
              <a:rPr lang="en-US" sz="2000" dirty="0" err="1">
                <a:latin typeface="Arial" panose="020B0604020202020204" pitchFamily="34" charset="0"/>
                <a:cs typeface="Arial" panose="020B0604020202020204" pitchFamily="34" charset="0"/>
              </a:rPr>
              <a:t>mobilizat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echipe</a:t>
            </a:r>
            <a:r>
              <a:rPr lang="en-US" sz="2000" dirty="0">
                <a:latin typeface="Arial" panose="020B0604020202020204" pitchFamily="34" charset="0"/>
                <a:cs typeface="Arial" panose="020B0604020202020204" pitchFamily="34" charset="0"/>
              </a:rPr>
              <a:t> mobile de </a:t>
            </a:r>
            <a:r>
              <a:rPr lang="en-US" sz="2000" dirty="0" err="1">
                <a:latin typeface="Arial" panose="020B0604020202020204" pitchFamily="34" charset="0"/>
                <a:cs typeface="Arial" panose="020B0604020202020204" pitchFamily="34" charset="0"/>
              </a:rPr>
              <a:t>voluntari</a:t>
            </a:r>
            <a:r>
              <a:rPr lang="en-US" sz="2000" dirty="0">
                <a:latin typeface="Arial" panose="020B0604020202020204" pitchFamily="34" charset="0"/>
                <a:cs typeface="Arial" panose="020B0604020202020204" pitchFamily="34" charset="0"/>
              </a:rPr>
              <a:t> (EMVT), a </a:t>
            </a:r>
            <a:r>
              <a:rPr lang="en-US" sz="2000" dirty="0" err="1">
                <a:latin typeface="Arial" panose="020B0604020202020204" pitchFamily="34" charset="0"/>
                <a:cs typeface="Arial" panose="020B0604020202020204" pitchFamily="34" charset="0"/>
              </a:rPr>
              <a:t>desfășurat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exerciții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protecție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civilă</a:t>
            </a:r>
            <a:r>
              <a:rPr lang="en-US" sz="2000" dirty="0">
                <a:latin typeface="Arial" panose="020B0604020202020204" pitchFamily="34" charset="0"/>
                <a:cs typeface="Arial" panose="020B0604020202020204" pitchFamily="34" charset="0"/>
              </a:rPr>
              <a:t> cu </a:t>
            </a:r>
            <a:r>
              <a:rPr lang="en-US" sz="2000" dirty="0" err="1">
                <a:latin typeface="Arial" panose="020B0604020202020204" pitchFamily="34" charset="0"/>
                <a:cs typeface="Arial" panose="020B0604020202020204" pitchFamily="34" charset="0"/>
              </a:rPr>
              <a:t>autoritățile</a:t>
            </a:r>
            <a:r>
              <a:rPr lang="en-US" sz="2000" dirty="0">
                <a:latin typeface="Arial" panose="020B0604020202020204" pitchFamily="34" charset="0"/>
                <a:cs typeface="Arial" panose="020B0604020202020204" pitchFamily="34" charset="0"/>
              </a:rPr>
              <a:t> locale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lansat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campanii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conștientizare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pentru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siguranța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publică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Achizițiile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logistice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vehicule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noi</a:t>
            </a:r>
            <a:r>
              <a:rPr lang="en-US" sz="2000" dirty="0">
                <a:latin typeface="Arial" panose="020B0604020202020204" pitchFamily="34" charset="0"/>
                <a:cs typeface="Arial" panose="020B0604020202020204" pitchFamily="34" charset="0"/>
              </a:rPr>
              <a:t>) au </a:t>
            </a:r>
            <a:r>
              <a:rPr lang="en-US" sz="2000" dirty="0" err="1">
                <a:latin typeface="Arial" panose="020B0604020202020204" pitchFamily="34" charset="0"/>
                <a:cs typeface="Arial" panose="020B0604020202020204" pitchFamily="34" charset="0"/>
              </a:rPr>
              <a:t>îmbunătățit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capacitatea</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reacție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rapidă</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algn="just"/>
            <a:r>
              <a:rPr lang="en-US" sz="2000" dirty="0" err="1">
                <a:latin typeface="Arial" panose="020B0604020202020204" pitchFamily="34" charset="0"/>
                <a:cs typeface="Arial" panose="020B0604020202020204" pitchFamily="34" charset="0"/>
              </a:rPr>
              <a:t>Prin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inițiativa</a:t>
            </a:r>
            <a:r>
              <a:rPr lang="en-US" sz="2000" dirty="0">
                <a:latin typeface="Arial" panose="020B0604020202020204" pitchFamily="34" charset="0"/>
                <a:cs typeface="Arial" panose="020B0604020202020204" pitchFamily="34" charset="0"/>
              </a:rPr>
              <a:t> </a:t>
            </a:r>
            <a:r>
              <a:rPr lang="en-US" altLang="en-US" sz="2000" dirty="0">
                <a:latin typeface="Arial" panose="020B0604020202020204" pitchFamily="34" charset="0"/>
                <a:cs typeface="Arial" panose="020B0604020202020204" pitchFamily="34" charset="0"/>
              </a:rPr>
              <a:t>de deschidere a</a:t>
            </a:r>
            <a:r>
              <a:rPr lang="en-US" altLang="en-US" sz="2000" b="1" dirty="0">
                <a:latin typeface="Arial" panose="020B0604020202020204" pitchFamily="34" charset="0"/>
                <a:cs typeface="Arial" panose="020B0604020202020204" pitchFamily="34" charset="0"/>
              </a:rPr>
              <a:t> Centrelor Comunitare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activ</a:t>
            </a:r>
            <a:r>
              <a:rPr lang="en-US" altLang="en-US" sz="2000" dirty="0" err="1">
                <a:latin typeface="Arial" panose="020B0604020202020204" pitchFamily="34" charset="0"/>
                <a:cs typeface="Arial" panose="020B0604020202020204" pitchFamily="34" charset="0"/>
              </a:rPr>
              <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7 </a:t>
            </a:r>
            <a:r>
              <a:rPr lang="en-US" sz="2000" dirty="0" err="1">
                <a:latin typeface="Arial" panose="020B0604020202020204" pitchFamily="34" charset="0"/>
                <a:cs typeface="Arial" panose="020B0604020202020204" pitchFamily="34" charset="0"/>
              </a:rPr>
              <a:t>regiuni</a:t>
            </a:r>
            <a:r>
              <a:rPr lang="en-US" sz="2000" dirty="0">
                <a:latin typeface="Arial" panose="020B0604020202020204" pitchFamily="34" charset="0"/>
                <a:cs typeface="Arial" panose="020B0604020202020204" pitchFamily="34" charset="0"/>
              </a:rPr>
              <a:t>, s-a </a:t>
            </a:r>
            <a:r>
              <a:rPr lang="en-US" sz="2000" dirty="0" err="1">
                <a:latin typeface="Arial" panose="020B0604020202020204" pitchFamily="34" charset="0"/>
                <a:cs typeface="Arial" panose="020B0604020202020204" pitchFamily="34" charset="0"/>
              </a:rPr>
              <a:t>oferit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sprijin</a:t>
            </a:r>
            <a:r>
              <a:rPr lang="en-US" sz="2000" dirty="0">
                <a:latin typeface="Arial" panose="020B0604020202020204" pitchFamily="34" charset="0"/>
                <a:cs typeface="Arial" panose="020B0604020202020204" pitchFamily="34" charset="0"/>
              </a:rPr>
              <a:t> holistic: </a:t>
            </a:r>
            <a:r>
              <a:rPr lang="en-US" sz="2000" dirty="0" err="1">
                <a:latin typeface="Arial" panose="020B0604020202020204" pitchFamily="34" charset="0"/>
                <a:cs typeface="Arial" panose="020B0604020202020204" pitchFamily="34" charset="0"/>
              </a:rPr>
              <a:t>cursuri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limbă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română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engleză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programe</a:t>
            </a:r>
            <a:r>
              <a:rPr lang="en-US" sz="2000" dirty="0">
                <a:latin typeface="Arial" panose="020B0604020202020204" pitchFamily="34" charset="0"/>
                <a:cs typeface="Arial" panose="020B0604020202020204" pitchFamily="34" charset="0"/>
              </a:rPr>
              <a:t> afterschool, </a:t>
            </a:r>
            <a:r>
              <a:rPr lang="en-US" sz="2000" dirty="0" err="1">
                <a:latin typeface="Arial" panose="020B0604020202020204" pitchFamily="34" charset="0"/>
                <a:cs typeface="Arial" panose="020B0604020202020204" pitchFamily="34" charset="0"/>
              </a:rPr>
              <a:t>consiliere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psihosocială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informare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despre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angajare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activități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comunitare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promovând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integrarea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coeziunea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socială</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algn="just"/>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domeniul</a:t>
            </a:r>
            <a:r>
              <a:rPr lang="en-US" sz="2000"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sănătății</a:t>
            </a:r>
            <a:r>
              <a:rPr lang="en-US" sz="2000" dirty="0">
                <a:latin typeface="Arial" panose="020B0604020202020204" pitchFamily="34" charset="0"/>
                <a:cs typeface="Arial" panose="020B0604020202020204" pitchFamily="34" charset="0"/>
              </a:rPr>
              <a:t>, SCRM a </a:t>
            </a:r>
            <a:r>
              <a:rPr lang="en-US" sz="2000" dirty="0" err="1">
                <a:latin typeface="Arial" panose="020B0604020202020204" pitchFamily="34" charset="0"/>
                <a:cs typeface="Arial" panose="020B0604020202020204" pitchFamily="34" charset="0"/>
              </a:rPr>
              <a:t>extins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instruirea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prim </a:t>
            </a:r>
            <a:r>
              <a:rPr lang="en-US" sz="2000" dirty="0" err="1">
                <a:latin typeface="Arial" panose="020B0604020202020204" pitchFamily="34" charset="0"/>
                <a:cs typeface="Arial" panose="020B0604020202020204" pitchFamily="34" charset="0"/>
              </a:rPr>
              <a:t>ajutor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inclusiv</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psihologic</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lansat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linia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telefonică</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sprijin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emoțional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desfășurat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campanii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prevenire</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bolilor</a:t>
            </a:r>
            <a:r>
              <a:rPr lang="en-US" sz="2000" dirty="0">
                <a:latin typeface="Arial" panose="020B0604020202020204" pitchFamily="34" charset="0"/>
                <a:cs typeface="Arial" panose="020B0604020202020204" pitchFamily="34" charset="0"/>
              </a:rPr>
              <a:t>. Campania </a:t>
            </a:r>
            <a:r>
              <a:rPr lang="en-US" sz="2000" dirty="0" err="1">
                <a:latin typeface="Arial" panose="020B0604020202020204" pitchFamily="34" charset="0"/>
                <a:cs typeface="Arial" panose="020B0604020202020204" pitchFamily="34" charset="0"/>
              </a:rPr>
              <a:t>națională</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donare</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sânge</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mobilizat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peste</a:t>
            </a:r>
            <a:r>
              <a:rPr lang="en-US" sz="2000" dirty="0">
                <a:latin typeface="Arial" panose="020B0604020202020204" pitchFamily="34" charset="0"/>
                <a:cs typeface="Arial" panose="020B0604020202020204" pitchFamily="34" charset="0"/>
              </a:rPr>
              <a:t> 11.000 de </a:t>
            </a:r>
            <a:r>
              <a:rPr lang="en-US" sz="2000" dirty="0" err="1">
                <a:latin typeface="Arial" panose="020B0604020202020204" pitchFamily="34" charset="0"/>
                <a:cs typeface="Arial" panose="020B0604020202020204" pitchFamily="34" charset="0"/>
              </a:rPr>
              <a:t>persoane</a:t>
            </a:r>
            <a:r>
              <a:rPr lang="en-US" sz="2000" dirty="0">
                <a:latin typeface="Arial" panose="020B0604020202020204" pitchFamily="34" charset="0"/>
                <a:cs typeface="Arial" panose="020B0604020202020204" pitchFamily="34" charset="0"/>
              </a:rPr>
              <a:t>, cu </a:t>
            </a:r>
            <a:r>
              <a:rPr lang="en-US" sz="2000" dirty="0" err="1">
                <a:latin typeface="Arial" panose="020B0604020202020204" pitchFamily="34" charset="0"/>
                <a:cs typeface="Arial" panose="020B0604020202020204" pitchFamily="34" charset="0"/>
              </a:rPr>
              <a:t>sprijinul</a:t>
            </a:r>
            <a:r>
              <a:rPr lang="en-US" sz="2000" dirty="0">
                <a:latin typeface="Arial" panose="020B0604020202020204" pitchFamily="34" charset="0"/>
                <a:cs typeface="Arial" panose="020B0604020202020204" pitchFamily="34" charset="0"/>
              </a:rPr>
              <a:t> a 2.867 de </a:t>
            </a:r>
            <a:r>
              <a:rPr lang="en-US" sz="2000" dirty="0" err="1">
                <a:latin typeface="Arial" panose="020B0604020202020204" pitchFamily="34" charset="0"/>
                <a:cs typeface="Arial" panose="020B0604020202020204" pitchFamily="34" charset="0"/>
              </a:rPr>
              <a:t>participanți</a:t>
            </a:r>
            <a:r>
              <a:rPr lang="en-US" sz="2000" dirty="0">
                <a:latin typeface="Arial" panose="020B0604020202020204" pitchFamily="34" charset="0"/>
                <a:cs typeface="Arial" panose="020B0604020202020204" pitchFamily="34" charset="0"/>
              </a:rPr>
              <a:t> la </a:t>
            </a:r>
            <a:r>
              <a:rPr lang="en-US" sz="2000" dirty="0" err="1">
                <a:latin typeface="Arial" panose="020B0604020202020204" pitchFamily="34" charset="0"/>
                <a:cs typeface="Arial" panose="020B0604020202020204" pitchFamily="34" charset="0"/>
              </a:rPr>
              <a:t>activități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diseminare</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algn="just"/>
            <a:endParaRPr lang="en-US" sz="2000" dirty="0"/>
          </a:p>
          <a:p>
            <a:pPr marL="0" indent="0">
              <a:buNone/>
            </a:pPr>
            <a:endParaRPr lang="en-US" sz="20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p:cNvSpPr txBox="1"/>
          <p:nvPr/>
        </p:nvSpPr>
        <p:spPr>
          <a:xfrm>
            <a:off x="535305" y="685800"/>
            <a:ext cx="8151495" cy="5367655"/>
          </a:xfrm>
          <a:prstGeom prst="rect">
            <a:avLst/>
          </a:prstGeom>
          <a:noFill/>
          <a:ln>
            <a:solidFill>
              <a:srgbClr val="C00000"/>
            </a:solidFill>
          </a:ln>
        </p:spPr>
        <p:txBody>
          <a:bodyPr wrap="square" rtlCol="0">
            <a:noAutofit/>
          </a:bodyPr>
          <a:lstStyle/>
          <a:p>
            <a:pPr marL="285750" indent="-285750" algn="just">
              <a:buFont typeface="Arial" panose="020B0604020202020204" pitchFamily="34" charset="0"/>
              <a:buChar char="•"/>
            </a:pPr>
            <a:endParaRPr lang="en-US" sz="2000" dirty="0"/>
          </a:p>
          <a:p>
            <a:pPr marL="285750" indent="-285750" algn="just">
              <a:buFont typeface="Arial" panose="020B0604020202020204" pitchFamily="34" charset="0"/>
              <a:buChar char="•"/>
            </a:pPr>
            <a:endParaRPr lang="en-US" sz="2000" dirty="0"/>
          </a:p>
          <a:p>
            <a:pPr marL="285750" indent="-285750" algn="just">
              <a:buFont typeface="Arial" panose="020B0604020202020204" pitchFamily="34" charset="0"/>
              <a:buChar char="•"/>
            </a:pPr>
            <a:r>
              <a:rPr lang="en-US" sz="2000" dirty="0">
                <a:latin typeface="Arial" panose="020B0604020202020204" pitchFamily="34" charset="0"/>
                <a:cs typeface="Arial" panose="020B0604020202020204" pitchFamily="34" charset="0"/>
              </a:rPr>
              <a:t>Pe </a:t>
            </a:r>
            <a:r>
              <a:rPr lang="en-US" sz="2000" dirty="0" err="1">
                <a:latin typeface="Arial" panose="020B0604020202020204" pitchFamily="34" charset="0"/>
                <a:cs typeface="Arial" panose="020B0604020202020204" pitchFamily="34" charset="0"/>
              </a:rPr>
              <a:t>componenta</a:t>
            </a:r>
            <a:r>
              <a:rPr lang="en-US" sz="200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CVA, au </a:t>
            </a:r>
            <a:r>
              <a:rPr lang="en-US" sz="2000" dirty="0" err="1">
                <a:latin typeface="Arial" panose="020B0604020202020204" pitchFamily="34" charset="0"/>
                <a:cs typeface="Arial" panose="020B0604020202020204" pitchFamily="34" charset="0"/>
              </a:rPr>
              <a:t>fost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distribuite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vouchere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multe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regiuni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iar</a:t>
            </a:r>
            <a:r>
              <a:rPr lang="en-US" sz="2000" dirty="0">
                <a:latin typeface="Arial" panose="020B0604020202020204" pitchFamily="34" charset="0"/>
                <a:cs typeface="Arial" panose="020B0604020202020204" pitchFamily="34" charset="0"/>
              </a:rPr>
              <a:t> SCRM a </a:t>
            </a:r>
            <a:r>
              <a:rPr lang="en-US" sz="2000" dirty="0" err="1">
                <a:latin typeface="Arial" panose="020B0604020202020204" pitchFamily="34" charset="0"/>
                <a:cs typeface="Arial" panose="020B0604020202020204" pitchFamily="34" charset="0"/>
              </a:rPr>
              <a:t>elaborat</a:t>
            </a:r>
            <a:r>
              <a:rPr lang="en-US" sz="2000" dirty="0">
                <a:latin typeface="Arial" panose="020B0604020202020204" pitchFamily="34" charset="0"/>
                <a:cs typeface="Arial" panose="020B0604020202020204" pitchFamily="34" charset="0"/>
              </a:rPr>
              <a:t> un plan </a:t>
            </a:r>
            <a:r>
              <a:rPr lang="en-US" sz="2000" dirty="0" err="1">
                <a:latin typeface="Arial" panose="020B0604020202020204" pitchFamily="34" charset="0"/>
                <a:cs typeface="Arial" panose="020B0604020202020204" pitchFamily="34" charset="0"/>
              </a:rPr>
              <a:t>pentru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perioada</a:t>
            </a:r>
            <a:r>
              <a:rPr lang="en-US" sz="2000" dirty="0">
                <a:latin typeface="Arial" panose="020B0604020202020204" pitchFamily="34" charset="0"/>
                <a:cs typeface="Arial" panose="020B0604020202020204" pitchFamily="34" charset="0"/>
              </a:rPr>
              <a:t> 2024–2027, </a:t>
            </a:r>
            <a:r>
              <a:rPr lang="en-US" sz="2000" dirty="0" err="1">
                <a:latin typeface="Arial" panose="020B0604020202020204" pitchFamily="34" charset="0"/>
                <a:cs typeface="Arial" panose="020B0604020202020204" pitchFamily="34" charset="0"/>
              </a:rPr>
              <a:t>vizând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livrarea</a:t>
            </a:r>
            <a:r>
              <a:rPr lang="en-US" sz="2000" dirty="0">
                <a:latin typeface="Arial" panose="020B0604020202020204" pitchFamily="34" charset="0"/>
                <a:cs typeface="Arial" panose="020B0604020202020204" pitchFamily="34" charset="0"/>
              </a:rPr>
              <a:t> a 40% din </a:t>
            </a:r>
            <a:r>
              <a:rPr lang="en-US" sz="2000" dirty="0" err="1">
                <a:latin typeface="Arial" panose="020B0604020202020204" pitchFamily="34" charset="0"/>
                <a:cs typeface="Arial" panose="020B0604020202020204" pitchFamily="34" charset="0"/>
              </a:rPr>
              <a:t>ajutorul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umanitar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prin</a:t>
            </a:r>
            <a:r>
              <a:rPr lang="en-US" sz="2000" dirty="0">
                <a:latin typeface="Arial" panose="020B0604020202020204" pitchFamily="34" charset="0"/>
                <a:cs typeface="Arial" panose="020B0604020202020204" pitchFamily="34" charset="0"/>
              </a:rPr>
              <a:t> CVA.</a:t>
            </a:r>
            <a:endParaRPr lang="en-US" sz="2000" dirty="0">
              <a:latin typeface="Arial" panose="020B0604020202020204" pitchFamily="34" charset="0"/>
              <a:cs typeface="Arial" panose="020B0604020202020204" pitchFamily="34" charset="0"/>
            </a:endParaRPr>
          </a:p>
          <a:p>
            <a:pPr indent="0" algn="just">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ceea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privește</a:t>
            </a:r>
            <a:r>
              <a:rPr lang="en-US" sz="2000" dirty="0">
                <a:latin typeface="Arial" panose="020B0604020202020204" pitchFamily="34" charset="0"/>
                <a:cs typeface="Arial" panose="020B0604020202020204" pitchFamily="34" charset="0"/>
              </a:rPr>
              <a:t> CEA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PGI</a:t>
            </a:r>
            <a:r>
              <a:rPr lang="en-US" altLang="en-US" sz="2000" dirty="0">
                <a:latin typeface="Arial" panose="020B0604020202020204" pitchFamily="34" charset="0"/>
                <a:cs typeface="Arial" panose="020B0604020202020204" pitchFamily="34" charset="0"/>
              </a:rPr>
              <a:t>,</a:t>
            </a:r>
            <a:r>
              <a:rPr lang="en-US" sz="2000" dirty="0">
                <a:latin typeface="Arial" panose="020B0604020202020204" pitchFamily="34" charset="0"/>
                <a:cs typeface="Arial" panose="020B0604020202020204" pitchFamily="34" charset="0"/>
              </a:rPr>
              <a:t> au </a:t>
            </a:r>
            <a:r>
              <a:rPr lang="en-US" sz="2000" dirty="0" err="1">
                <a:latin typeface="Arial" panose="020B0604020202020204" pitchFamily="34" charset="0"/>
                <a:cs typeface="Arial" panose="020B0604020202020204" pitchFamily="34" charset="0"/>
              </a:rPr>
              <a:t>fost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îmbunătățite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mecanismele</a:t>
            </a:r>
            <a:r>
              <a:rPr lang="en-US" sz="2000" dirty="0">
                <a:latin typeface="Arial" panose="020B0604020202020204" pitchFamily="34" charset="0"/>
                <a:cs typeface="Arial" panose="020B0604020202020204" pitchFamily="34" charset="0"/>
              </a:rPr>
              <a:t> de feedback, au </a:t>
            </a:r>
            <a:r>
              <a:rPr lang="en-US" sz="2000" dirty="0" err="1">
                <a:latin typeface="Arial" panose="020B0604020202020204" pitchFamily="34" charset="0"/>
                <a:cs typeface="Arial" panose="020B0604020202020204" pitchFamily="34" charset="0"/>
              </a:rPr>
              <a:t>fost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instruite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rețele</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voluntari</a:t>
            </a:r>
            <a:r>
              <a:rPr lang="en-US" sz="2000" dirty="0">
                <a:latin typeface="Arial" panose="020B0604020202020204" pitchFamily="34" charset="0"/>
                <a:cs typeface="Arial" panose="020B0604020202020204" pitchFamily="34" charset="0"/>
              </a:rPr>
              <a:t>, au </a:t>
            </a:r>
            <a:r>
              <a:rPr lang="en-US" sz="2000" dirty="0" err="1">
                <a:latin typeface="Arial" panose="020B0604020202020204" pitchFamily="34" charset="0"/>
                <a:cs typeface="Arial" panose="020B0604020202020204" pitchFamily="34" charset="0"/>
              </a:rPr>
              <a:t>fost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organizate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campanii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prevenire</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violenței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bazate</a:t>
            </a:r>
            <a:r>
              <a:rPr lang="en-US" sz="2000" dirty="0">
                <a:latin typeface="Arial" panose="020B0604020202020204" pitchFamily="34" charset="0"/>
                <a:cs typeface="Arial" panose="020B0604020202020204" pitchFamily="34" charset="0"/>
              </a:rPr>
              <a:t> pe gen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traficului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persoane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iar</a:t>
            </a:r>
            <a:r>
              <a:rPr lang="en-US" sz="2000" dirty="0">
                <a:latin typeface="Arial" panose="020B0604020202020204" pitchFamily="34" charset="0"/>
                <a:cs typeface="Arial" panose="020B0604020202020204" pitchFamily="34" charset="0"/>
              </a:rPr>
              <a:t> PGI a </a:t>
            </a:r>
            <a:r>
              <a:rPr lang="en-US" sz="2000" dirty="0" err="1">
                <a:latin typeface="Arial" panose="020B0604020202020204" pitchFamily="34" charset="0"/>
                <a:cs typeface="Arial" panose="020B0604020202020204" pitchFamily="34" charset="0"/>
              </a:rPr>
              <a:t>fost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integrat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toate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nivelurile</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intervenție</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indent="0" algn="just">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sz="2000" dirty="0" err="1">
                <a:latin typeface="Arial" panose="020B0604020202020204" pitchFamily="34" charset="0"/>
                <a:cs typeface="Arial" panose="020B0604020202020204" pitchFamily="34" charset="0"/>
              </a:rPr>
              <a:t>Totodată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cooperare</a:t>
            </a:r>
            <a:r>
              <a:rPr lang="en-US" sz="2000" dirty="0">
                <a:latin typeface="Arial" panose="020B0604020202020204" pitchFamily="34" charset="0"/>
                <a:cs typeface="Arial" panose="020B0604020202020204" pitchFamily="34" charset="0"/>
              </a:rPr>
              <a:t> cu </a:t>
            </a:r>
            <a:r>
              <a:rPr lang="en-US" sz="2000" dirty="0" err="1">
                <a:latin typeface="Arial" panose="020B0604020202020204" pitchFamily="34" charset="0"/>
                <a:cs typeface="Arial" panose="020B0604020202020204" pitchFamily="34" charset="0"/>
              </a:rPr>
              <a:t>Ministerul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Muncii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Protecției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Sociale</a:t>
            </a:r>
            <a:r>
              <a:rPr lang="en-US" sz="2000" dirty="0">
                <a:latin typeface="Arial" panose="020B0604020202020204" pitchFamily="34" charset="0"/>
                <a:cs typeface="Arial" panose="020B0604020202020204" pitchFamily="34" charset="0"/>
              </a:rPr>
              <a:t>, SCRM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-a </a:t>
            </a:r>
            <a:r>
              <a:rPr lang="en-US" sz="2000" dirty="0" err="1">
                <a:latin typeface="Arial" panose="020B0604020202020204" pitchFamily="34" charset="0"/>
                <a:cs typeface="Arial" panose="020B0604020202020204" pitchFamily="34" charset="0"/>
              </a:rPr>
              <a:t>consolidat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rolul</a:t>
            </a:r>
            <a:r>
              <a:rPr lang="en-US" sz="2000" dirty="0">
                <a:latin typeface="Arial" panose="020B0604020202020204" pitchFamily="34" charset="0"/>
                <a:cs typeface="Arial" panose="020B0604020202020204" pitchFamily="34" charset="0"/>
              </a:rPr>
              <a:t> auxiliar, </a:t>
            </a:r>
            <a:r>
              <a:rPr lang="en-US" sz="2000" dirty="0" err="1">
                <a:latin typeface="Arial" panose="020B0604020202020204" pitchFamily="34" charset="0"/>
                <a:cs typeface="Arial" panose="020B0604020202020204" pitchFamily="34" charset="0"/>
              </a:rPr>
              <a:t>sprijinind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centrele</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adăpost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și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așezările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vulnerabile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distribuții</a:t>
            </a:r>
            <a:r>
              <a:rPr lang="en-US" sz="2000" dirty="0">
                <a:latin typeface="Arial" panose="020B0604020202020204" pitchFamily="34" charset="0"/>
                <a:cs typeface="Arial" panose="020B0604020202020204" pitchFamily="34" charset="0"/>
              </a:rPr>
              <a:t> de </a:t>
            </a:r>
            <a:r>
              <a:rPr lang="en-US" sz="2000" dirty="0" err="1">
                <a:latin typeface="Arial" panose="020B0604020202020204" pitchFamily="34" charset="0"/>
                <a:cs typeface="Arial" panose="020B0604020202020204" pitchFamily="34" charset="0"/>
              </a:rPr>
              <a:t>ajutor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umanitar</a:t>
            </a:r>
            <a:r>
              <a:rPr lang="en-US"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indent="0" algn="just">
              <a:buFont typeface="Arial" panose="020B0604020202020204" pitchFamily="34" charset="0"/>
              <a:buNone/>
            </a:pPr>
            <a:endParaRPr lang="en-US" sz="2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sz="2000" dirty="0" err="1">
                <a:latin typeface="Arial" panose="020B0604020202020204" pitchFamily="34" charset="0"/>
                <a:cs typeface="Arial" panose="020B0604020202020204" pitchFamily="34" charset="0"/>
              </a:rPr>
              <a:t>Aceste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intervenții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multidimensionale</a:t>
            </a:r>
            <a:r>
              <a:rPr lang="en-US" sz="2000" dirty="0">
                <a:latin typeface="Arial" panose="020B0604020202020204" pitchFamily="34" charset="0"/>
                <a:cs typeface="Arial" panose="020B0604020202020204" pitchFamily="34" charset="0"/>
              </a:rPr>
              <a:t> au </a:t>
            </a:r>
            <a:r>
              <a:rPr lang="en-US" sz="2000" dirty="0" err="1">
                <a:latin typeface="Arial" panose="020B0604020202020204" pitchFamily="34" charset="0"/>
                <a:cs typeface="Arial" panose="020B0604020202020204" pitchFamily="34" charset="0"/>
              </a:rPr>
              <a:t>întărit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poziția</a:t>
            </a:r>
            <a:r>
              <a:rPr lang="en-US" sz="2000" dirty="0">
                <a:latin typeface="Arial" panose="020B0604020202020204" pitchFamily="34" charset="0"/>
                <a:cs typeface="Arial" panose="020B0604020202020204" pitchFamily="34" charset="0"/>
              </a:rPr>
              <a:t> SCRM ca actor </a:t>
            </a:r>
            <a:r>
              <a:rPr lang="en-US" sz="2000" dirty="0" err="1">
                <a:latin typeface="Arial" panose="020B0604020202020204" pitchFamily="34" charset="0"/>
                <a:cs typeface="Arial" panose="020B0604020202020204" pitchFamily="34" charset="0"/>
              </a:rPr>
              <a:t>umanitar-cheie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în</a:t>
            </a:r>
            <a:r>
              <a:rPr lang="en-US" sz="2000" dirty="0">
                <a:latin typeface="Arial" panose="020B0604020202020204" pitchFamily="34" charset="0"/>
                <a:cs typeface="Arial" panose="020B0604020202020204" pitchFamily="34" charset="0"/>
              </a:rPr>
              <a:t> Moldova.</a:t>
            </a:r>
            <a:endParaRPr lang="en-US" sz="20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25400"/>
            <a:ext cx="9144000" cy="1359535"/>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05790" y="36731"/>
            <a:ext cx="7886700" cy="1348065"/>
          </a:xfrm>
        </p:spPr>
        <p:txBody>
          <a:bodyPr>
            <a:normAutofit/>
          </a:bodyPr>
          <a:lstStyle/>
          <a:p>
            <a:r>
              <a:rPr lang="en-US" altLang="en-US" sz="3110">
                <a:solidFill>
                  <a:srgbClr val="FFFFFF"/>
                </a:solidFill>
                <a:latin typeface="Arial" panose="020B0604020202020204" pitchFamily="34" charset="0"/>
                <a:cs typeface="Arial" panose="020B0604020202020204" pitchFamily="34" charset="0"/>
              </a:rPr>
              <a:t>Considerente generale cu privire la Dreptul Internațional Umanitar</a:t>
            </a:r>
            <a:endParaRPr lang="en-US" altLang="en-US" sz="3110">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2390" y="1423035"/>
            <a:ext cx="8740775" cy="5247005"/>
          </a:xfrm>
        </p:spPr>
        <p:txBody>
          <a:bodyPr>
            <a:normAutofit/>
          </a:bodyPr>
          <a:lstStyle/>
          <a:p>
            <a:pPr marL="0" indent="0" algn="just">
              <a:lnSpc>
                <a:spcPct val="90000"/>
              </a:lnSpc>
              <a:buNone/>
            </a:pPr>
            <a:endParaRPr lang="en-US" sz="1900">
              <a:latin typeface="Arial" panose="020B0604020202020204" pitchFamily="34" charset="0"/>
              <a:cs typeface="Arial" panose="020B0604020202020204" pitchFamily="34" charset="0"/>
            </a:endParaRPr>
          </a:p>
          <a:p>
            <a:pPr algn="just">
              <a:lnSpc>
                <a:spcPct val="90000"/>
              </a:lnSpc>
              <a:buFont typeface="Wingdings" panose="05000000000000000000" charset="0"/>
              <a:buChar char="Ø"/>
            </a:pPr>
            <a:endParaRPr lang="en-US" altLang="en-US" sz="1900">
              <a:latin typeface="Arial" panose="020B0604020202020204" pitchFamily="34" charset="0"/>
              <a:cs typeface="Arial" panose="020B0604020202020204" pitchFamily="34" charset="0"/>
            </a:endParaRPr>
          </a:p>
          <a:p>
            <a:pPr algn="just">
              <a:lnSpc>
                <a:spcPct val="90000"/>
              </a:lnSpc>
              <a:buFont typeface="Wingdings" panose="05000000000000000000" charset="0"/>
              <a:buChar char="Ø"/>
            </a:pPr>
            <a:r>
              <a:rPr lang="en-US" altLang="en-US" sz="1900">
                <a:latin typeface="Arial" panose="020B0604020202020204" pitchFamily="34" charset="0"/>
                <a:cs typeface="Arial" panose="020B0604020202020204" pitchFamily="34" charset="0"/>
              </a:rPr>
              <a:t>Dreptul Interna</a:t>
            </a:r>
            <a:r>
              <a:rPr lang="en-US" altLang="en-US" sz="1900">
                <a:latin typeface="Arial" panose="020B0604020202020204" pitchFamily="34" charset="0"/>
                <a:cs typeface="Arial" panose="020B0604020202020204" pitchFamily="34" charset="0"/>
              </a:rPr>
              <a:t>ț</a:t>
            </a:r>
            <a:r>
              <a:rPr lang="en-US" altLang="en-US" sz="1900">
                <a:latin typeface="Arial" panose="020B0604020202020204" pitchFamily="34" charset="0"/>
                <a:cs typeface="Arial" panose="020B0604020202020204" pitchFamily="34" charset="0"/>
              </a:rPr>
              <a:t>ional Umanitar (DIU) reprezint</a:t>
            </a:r>
            <a:r>
              <a:rPr lang="en-US" altLang="en-US" sz="1900">
                <a:latin typeface="Arial" panose="020B0604020202020204" pitchFamily="34" charset="0"/>
                <a:cs typeface="Arial" panose="020B0604020202020204" pitchFamily="34" charset="0"/>
              </a:rPr>
              <a:t>ă</a:t>
            </a:r>
            <a:r>
              <a:rPr lang="en-US" altLang="en-US" sz="1900">
                <a:latin typeface="Arial" panose="020B0604020202020204" pitchFamily="34" charset="0"/>
                <a:cs typeface="Arial" panose="020B0604020202020204" pitchFamily="34" charset="0"/>
              </a:rPr>
              <a:t> una dintre competen</a:t>
            </a:r>
            <a:r>
              <a:rPr lang="en-US" altLang="en-US" sz="1900">
                <a:latin typeface="Arial" panose="020B0604020202020204" pitchFamily="34" charset="0"/>
                <a:cs typeface="Arial" panose="020B0604020202020204" pitchFamily="34" charset="0"/>
              </a:rPr>
              <a:t>ț</a:t>
            </a:r>
            <a:r>
              <a:rPr lang="en-US" altLang="en-US" sz="1900">
                <a:latin typeface="Arial" panose="020B0604020202020204" pitchFamily="34" charset="0"/>
                <a:cs typeface="Arial" panose="020B0604020202020204" pitchFamily="34" charset="0"/>
              </a:rPr>
              <a:t>ele de baz</a:t>
            </a:r>
            <a:r>
              <a:rPr lang="en-US" altLang="en-US" sz="1900">
                <a:latin typeface="Arial" panose="020B0604020202020204" pitchFamily="34" charset="0"/>
                <a:cs typeface="Arial" panose="020B0604020202020204" pitchFamily="34" charset="0"/>
              </a:rPr>
              <a:t>ă</a:t>
            </a:r>
            <a:r>
              <a:rPr lang="en-US" altLang="en-US" sz="1900">
                <a:latin typeface="Arial" panose="020B0604020202020204" pitchFamily="34" charset="0"/>
                <a:cs typeface="Arial" panose="020B0604020202020204" pitchFamily="34" charset="0"/>
              </a:rPr>
              <a:t> ale </a:t>
            </a:r>
            <a:r>
              <a:rPr lang="en-US" sz="1900">
                <a:latin typeface="Arial" panose="020B0604020202020204" pitchFamily="34" charset="0"/>
                <a:cs typeface="Arial" panose="020B0604020202020204" pitchFamily="34" charset="0"/>
              </a:rPr>
              <a:t>AO SCRM,</a:t>
            </a:r>
            <a:r>
              <a:rPr lang="en-US" altLang="en-US" sz="1900">
                <a:latin typeface="Arial" panose="020B0604020202020204" pitchFamily="34" charset="0"/>
                <a:cs typeface="Arial" panose="020B0604020202020204" pitchFamily="34" charset="0"/>
              </a:rPr>
              <a:t> reflectând angajamentul organiza</a:t>
            </a:r>
            <a:r>
              <a:rPr lang="en-US" altLang="en-US" sz="1900">
                <a:latin typeface="Arial" panose="020B0604020202020204" pitchFamily="34" charset="0"/>
                <a:cs typeface="Arial" panose="020B0604020202020204" pitchFamily="34" charset="0"/>
              </a:rPr>
              <a:t>ț</a:t>
            </a:r>
            <a:r>
              <a:rPr lang="en-US" altLang="en-US" sz="1900">
                <a:latin typeface="Arial" panose="020B0604020202020204" pitchFamily="34" charset="0"/>
                <a:cs typeface="Arial" panose="020B0604020202020204" pitchFamily="34" charset="0"/>
              </a:rPr>
              <a:t>iei</a:t>
            </a:r>
            <a:r>
              <a:rPr lang="en-US" altLang="en-US" sz="1900" b="1">
                <a:latin typeface="Arial" panose="020B0604020202020204" pitchFamily="34" charset="0"/>
                <a:cs typeface="Arial" panose="020B0604020202020204" pitchFamily="34" charset="0"/>
              </a:rPr>
              <a:t> de a ac</a:t>
            </a:r>
            <a:r>
              <a:rPr lang="en-US" altLang="en-US" sz="1900" b="1">
                <a:latin typeface="Arial" panose="020B0604020202020204" pitchFamily="34" charset="0"/>
                <a:cs typeface="Arial" panose="020B0604020202020204" pitchFamily="34" charset="0"/>
              </a:rPr>
              <a:t>ț</a:t>
            </a:r>
            <a:r>
              <a:rPr lang="en-US" altLang="en-US" sz="1900" b="1">
                <a:latin typeface="Arial" panose="020B0604020202020204" pitchFamily="34" charset="0"/>
                <a:cs typeface="Arial" panose="020B0604020202020204" pitchFamily="34" charset="0"/>
              </a:rPr>
              <a:t>iona în conformitate cu principiile fundamentale ale Mi</a:t>
            </a:r>
            <a:r>
              <a:rPr lang="en-US" altLang="en-US" sz="1900" b="1">
                <a:latin typeface="Arial" panose="020B0604020202020204" pitchFamily="34" charset="0"/>
                <a:cs typeface="Arial" panose="020B0604020202020204" pitchFamily="34" charset="0"/>
              </a:rPr>
              <a:t>ș</a:t>
            </a:r>
            <a:r>
              <a:rPr lang="en-US" altLang="en-US" sz="1900" b="1">
                <a:latin typeface="Arial" panose="020B0604020202020204" pitchFamily="34" charset="0"/>
                <a:cs typeface="Arial" panose="020B0604020202020204" pitchFamily="34" charset="0"/>
              </a:rPr>
              <a:t>c</a:t>
            </a:r>
            <a:r>
              <a:rPr lang="en-US" altLang="en-US" sz="1900" b="1">
                <a:latin typeface="Arial" panose="020B0604020202020204" pitchFamily="34" charset="0"/>
                <a:cs typeface="Arial" panose="020B0604020202020204" pitchFamily="34" charset="0"/>
              </a:rPr>
              <a:t>ă</a:t>
            </a:r>
            <a:r>
              <a:rPr lang="en-US" altLang="en-US" sz="1900" b="1">
                <a:latin typeface="Arial" panose="020B0604020202020204" pitchFamily="34" charset="0"/>
                <a:cs typeface="Arial" panose="020B0604020202020204" pitchFamily="34" charset="0"/>
              </a:rPr>
              <a:t>rii Interna</a:t>
            </a:r>
            <a:r>
              <a:rPr lang="en-US" altLang="en-US" sz="1900" b="1">
                <a:latin typeface="Arial" panose="020B0604020202020204" pitchFamily="34" charset="0"/>
                <a:cs typeface="Arial" panose="020B0604020202020204" pitchFamily="34" charset="0"/>
              </a:rPr>
              <a:t>ț</a:t>
            </a:r>
            <a:r>
              <a:rPr lang="en-US" altLang="en-US" sz="1900" b="1">
                <a:latin typeface="Arial" panose="020B0604020202020204" pitchFamily="34" charset="0"/>
                <a:cs typeface="Arial" panose="020B0604020202020204" pitchFamily="34" charset="0"/>
              </a:rPr>
              <a:t>ionale de Cruce Ro</a:t>
            </a:r>
            <a:r>
              <a:rPr lang="en-US" altLang="en-US" sz="1900" b="1">
                <a:latin typeface="Arial" panose="020B0604020202020204" pitchFamily="34" charset="0"/>
                <a:cs typeface="Arial" panose="020B0604020202020204" pitchFamily="34" charset="0"/>
              </a:rPr>
              <a:t>ș</a:t>
            </a:r>
            <a:r>
              <a:rPr lang="en-US" altLang="en-US" sz="1900" b="1">
                <a:latin typeface="Arial" panose="020B0604020202020204" pitchFamily="34" charset="0"/>
                <a:cs typeface="Arial" panose="020B0604020202020204" pitchFamily="34" charset="0"/>
              </a:rPr>
              <a:t>ie </a:t>
            </a:r>
            <a:r>
              <a:rPr lang="en-US" altLang="en-US" sz="1900" b="1">
                <a:latin typeface="Arial" panose="020B0604020202020204" pitchFamily="34" charset="0"/>
                <a:cs typeface="Arial" panose="020B0604020202020204" pitchFamily="34" charset="0"/>
              </a:rPr>
              <a:t>ș</a:t>
            </a:r>
            <a:r>
              <a:rPr lang="en-US" altLang="en-US" sz="1900" b="1">
                <a:latin typeface="Arial" panose="020B0604020202020204" pitchFamily="34" charset="0"/>
                <a:cs typeface="Arial" panose="020B0604020202020204" pitchFamily="34" charset="0"/>
              </a:rPr>
              <a:t>i Semilun</a:t>
            </a:r>
            <a:r>
              <a:rPr lang="en-US" altLang="en-US" sz="1900" b="1">
                <a:latin typeface="Arial" panose="020B0604020202020204" pitchFamily="34" charset="0"/>
                <a:cs typeface="Arial" panose="020B0604020202020204" pitchFamily="34" charset="0"/>
              </a:rPr>
              <a:t>ă</a:t>
            </a:r>
            <a:r>
              <a:rPr lang="en-US" altLang="en-US" sz="1900" b="1">
                <a:latin typeface="Arial" panose="020B0604020202020204" pitchFamily="34" charset="0"/>
                <a:cs typeface="Arial" panose="020B0604020202020204" pitchFamily="34" charset="0"/>
              </a:rPr>
              <a:t> Ro</a:t>
            </a:r>
            <a:r>
              <a:rPr lang="en-US" altLang="en-US" sz="1900" b="1">
                <a:latin typeface="Arial" panose="020B0604020202020204" pitchFamily="34" charset="0"/>
                <a:cs typeface="Arial" panose="020B0604020202020204" pitchFamily="34" charset="0"/>
              </a:rPr>
              <a:t>ș</a:t>
            </a:r>
            <a:r>
              <a:rPr lang="en-US" altLang="en-US" sz="1900" b="1">
                <a:latin typeface="Arial" panose="020B0604020202020204" pitchFamily="34" charset="0"/>
                <a:cs typeface="Arial" panose="020B0604020202020204" pitchFamily="34" charset="0"/>
              </a:rPr>
              <a:t>ie. </a:t>
            </a:r>
            <a:r>
              <a:rPr lang="en-US" altLang="en-US" sz="1900" b="1">
                <a:latin typeface="Arial" panose="020B0604020202020204" pitchFamily="34" charset="0"/>
                <a:cs typeface="Arial" panose="020B0604020202020204" pitchFamily="34" charset="0"/>
              </a:rPr>
              <a:t>Î</a:t>
            </a:r>
            <a:r>
              <a:rPr lang="en-US" altLang="en-US" sz="1900" b="1">
                <a:latin typeface="Arial" panose="020B0604020202020204" pitchFamily="34" charset="0"/>
                <a:cs typeface="Arial" panose="020B0604020202020204" pitchFamily="34" charset="0"/>
              </a:rPr>
              <a:t>n baza Conven</a:t>
            </a:r>
            <a:r>
              <a:rPr lang="en-US" altLang="en-US" sz="1900" b="1">
                <a:latin typeface="Arial" panose="020B0604020202020204" pitchFamily="34" charset="0"/>
                <a:cs typeface="Arial" panose="020B0604020202020204" pitchFamily="34" charset="0"/>
              </a:rPr>
              <a:t>ț</a:t>
            </a:r>
            <a:r>
              <a:rPr lang="en-US" altLang="en-US" sz="1900" b="1">
                <a:latin typeface="Arial" panose="020B0604020202020204" pitchFamily="34" charset="0"/>
                <a:cs typeface="Arial" panose="020B0604020202020204" pitchFamily="34" charset="0"/>
              </a:rPr>
              <a:t>iilor de la Geneva din 1949 </a:t>
            </a:r>
            <a:r>
              <a:rPr lang="en-US" altLang="en-US" sz="1900" b="1">
                <a:latin typeface="Arial" panose="020B0604020202020204" pitchFamily="34" charset="0"/>
                <a:cs typeface="Arial" panose="020B0604020202020204" pitchFamily="34" charset="0"/>
              </a:rPr>
              <a:t>ș</a:t>
            </a:r>
            <a:r>
              <a:rPr lang="en-US" altLang="en-US" sz="1900" b="1">
                <a:latin typeface="Arial" panose="020B0604020202020204" pitchFamily="34" charset="0"/>
                <a:cs typeface="Arial" panose="020B0604020202020204" pitchFamily="34" charset="0"/>
              </a:rPr>
              <a:t>i a Protocoalelor adi</a:t>
            </a:r>
            <a:r>
              <a:rPr lang="en-US" altLang="en-US" sz="1900" b="1">
                <a:latin typeface="Arial" panose="020B0604020202020204" pitchFamily="34" charset="0"/>
                <a:cs typeface="Arial" panose="020B0604020202020204" pitchFamily="34" charset="0"/>
              </a:rPr>
              <a:t>ț</a:t>
            </a:r>
            <a:r>
              <a:rPr lang="en-US" altLang="en-US" sz="1900" b="1">
                <a:latin typeface="Arial" panose="020B0604020202020204" pitchFamily="34" charset="0"/>
                <a:cs typeface="Arial" panose="020B0604020202020204" pitchFamily="34" charset="0"/>
              </a:rPr>
              <a:t>ionale, AO SCRM contribuie activ la promovarea </a:t>
            </a:r>
            <a:r>
              <a:rPr lang="en-US" altLang="en-US" sz="1900" b="1">
                <a:latin typeface="Arial" panose="020B0604020202020204" pitchFamily="34" charset="0"/>
                <a:cs typeface="Arial" panose="020B0604020202020204" pitchFamily="34" charset="0"/>
              </a:rPr>
              <a:t>ș</a:t>
            </a:r>
            <a:r>
              <a:rPr lang="en-US" altLang="en-US" sz="1900" b="1">
                <a:latin typeface="Arial" panose="020B0604020202020204" pitchFamily="34" charset="0"/>
                <a:cs typeface="Arial" panose="020B0604020202020204" pitchFamily="34" charset="0"/>
              </a:rPr>
              <a:t>i respectarea normelor umanitare în contextul conflictelor armate, precum </a:t>
            </a:r>
            <a:r>
              <a:rPr lang="en-US" altLang="en-US" sz="1900" b="1">
                <a:latin typeface="Arial" panose="020B0604020202020204" pitchFamily="34" charset="0"/>
                <a:cs typeface="Arial" panose="020B0604020202020204" pitchFamily="34" charset="0"/>
              </a:rPr>
              <a:t>ș</a:t>
            </a:r>
            <a:r>
              <a:rPr lang="en-US" altLang="en-US" sz="1900" b="1">
                <a:latin typeface="Arial" panose="020B0604020202020204" pitchFamily="34" charset="0"/>
                <a:cs typeface="Arial" panose="020B0604020202020204" pitchFamily="34" charset="0"/>
              </a:rPr>
              <a:t>i în alte situa</a:t>
            </a:r>
            <a:r>
              <a:rPr lang="en-US" altLang="en-US" sz="1900" b="1">
                <a:latin typeface="Arial" panose="020B0604020202020204" pitchFamily="34" charset="0"/>
                <a:cs typeface="Arial" panose="020B0604020202020204" pitchFamily="34" charset="0"/>
              </a:rPr>
              <a:t>ț</a:t>
            </a:r>
            <a:r>
              <a:rPr lang="en-US" altLang="en-US" sz="1900" b="1">
                <a:latin typeface="Arial" panose="020B0604020202020204" pitchFamily="34" charset="0"/>
                <a:cs typeface="Arial" panose="020B0604020202020204" pitchFamily="34" charset="0"/>
              </a:rPr>
              <a:t>ii de urgen</a:t>
            </a:r>
            <a:r>
              <a:rPr lang="en-US" altLang="en-US" sz="1900" b="1">
                <a:latin typeface="Arial" panose="020B0604020202020204" pitchFamily="34" charset="0"/>
                <a:cs typeface="Arial" panose="020B0604020202020204" pitchFamily="34" charset="0"/>
              </a:rPr>
              <a:t>ță</a:t>
            </a:r>
            <a:r>
              <a:rPr lang="en-US" altLang="en-US" sz="1900" b="1">
                <a:latin typeface="Arial" panose="020B0604020202020204" pitchFamily="34" charset="0"/>
                <a:cs typeface="Arial" panose="020B0604020202020204" pitchFamily="34" charset="0"/>
              </a:rPr>
              <a:t> sau violen</a:t>
            </a:r>
            <a:r>
              <a:rPr lang="en-US" altLang="en-US" sz="1900" b="1">
                <a:latin typeface="Arial" panose="020B0604020202020204" pitchFamily="34" charset="0"/>
                <a:cs typeface="Arial" panose="020B0604020202020204" pitchFamily="34" charset="0"/>
              </a:rPr>
              <a:t>ță</a:t>
            </a:r>
            <a:r>
              <a:rPr lang="en-US" altLang="en-US" sz="1900" b="1">
                <a:latin typeface="Arial" panose="020B0604020202020204" pitchFamily="34" charset="0"/>
                <a:cs typeface="Arial" panose="020B0604020202020204" pitchFamily="34" charset="0"/>
              </a:rPr>
              <a:t>.</a:t>
            </a:r>
            <a:endParaRPr lang="en-US" altLang="en-US" sz="1900" b="1">
              <a:latin typeface="Arial" panose="020B0604020202020204" pitchFamily="34" charset="0"/>
              <a:cs typeface="Arial" panose="020B0604020202020204" pitchFamily="34" charset="0"/>
            </a:endParaRPr>
          </a:p>
          <a:p>
            <a:pPr algn="just">
              <a:lnSpc>
                <a:spcPct val="90000"/>
              </a:lnSpc>
              <a:buFont typeface="Wingdings" panose="05000000000000000000" charset="0"/>
              <a:buChar char="Ø"/>
            </a:pPr>
            <a:endParaRPr lang="en-US" altLang="en-US" sz="1900" b="1">
              <a:latin typeface="Arial" panose="020B0604020202020204" pitchFamily="34" charset="0"/>
              <a:cs typeface="Arial" panose="020B0604020202020204" pitchFamily="34" charset="0"/>
            </a:endParaRPr>
          </a:p>
          <a:p>
            <a:pPr algn="just">
              <a:lnSpc>
                <a:spcPct val="90000"/>
              </a:lnSpc>
              <a:buFont typeface="Wingdings" panose="05000000000000000000" charset="0"/>
              <a:buChar char="Ø"/>
            </a:pPr>
            <a:r>
              <a:rPr lang="en-US" altLang="en-US" sz="1900">
                <a:latin typeface="Arial" panose="020B0604020202020204" pitchFamily="34" charset="0"/>
                <a:cs typeface="Arial" panose="020B0604020202020204" pitchFamily="34" charset="0"/>
              </a:rPr>
              <a:t>Prin instruirea continu</a:t>
            </a:r>
            <a:r>
              <a:rPr lang="en-US" altLang="en-US" sz="1900">
                <a:latin typeface="Arial" panose="020B0604020202020204" pitchFamily="34" charset="0"/>
                <a:cs typeface="Arial" panose="020B0604020202020204" pitchFamily="34" charset="0"/>
              </a:rPr>
              <a:t>ă</a:t>
            </a:r>
            <a:r>
              <a:rPr lang="en-US" altLang="en-US" sz="1900">
                <a:latin typeface="Arial" panose="020B0604020202020204" pitchFamily="34" charset="0"/>
                <a:cs typeface="Arial" panose="020B0604020202020204" pitchFamily="34" charset="0"/>
              </a:rPr>
              <a:t> a voluntarilor în domeniul DIU,</a:t>
            </a:r>
            <a:r>
              <a:rPr lang="en-US" altLang="en-US" sz="1900" b="1">
                <a:latin typeface="Arial" panose="020B0604020202020204" pitchFamily="34" charset="0"/>
                <a:cs typeface="Arial" panose="020B0604020202020204" pitchFamily="34" charset="0"/>
              </a:rPr>
              <a:t> AO SCRM contribuie la consolidarea unei culturi a respectului pentru via</a:t>
            </a:r>
            <a:r>
              <a:rPr lang="en-US" altLang="en-US" sz="1900" b="1">
                <a:latin typeface="Arial" panose="020B0604020202020204" pitchFamily="34" charset="0"/>
                <a:cs typeface="Arial" panose="020B0604020202020204" pitchFamily="34" charset="0"/>
              </a:rPr>
              <a:t>ț</a:t>
            </a:r>
            <a:r>
              <a:rPr lang="en-US" altLang="en-US" sz="1900" b="1">
                <a:latin typeface="Arial" panose="020B0604020202020204" pitchFamily="34" charset="0"/>
                <a:cs typeface="Arial" panose="020B0604020202020204" pitchFamily="34" charset="0"/>
              </a:rPr>
              <a:t>a uman</a:t>
            </a:r>
            <a:r>
              <a:rPr lang="en-US" altLang="en-US" sz="1900" b="1">
                <a:latin typeface="Arial" panose="020B0604020202020204" pitchFamily="34" charset="0"/>
                <a:cs typeface="Arial" panose="020B0604020202020204" pitchFamily="34" charset="0"/>
              </a:rPr>
              <a:t>ă</a:t>
            </a:r>
            <a:r>
              <a:rPr lang="en-US" altLang="en-US" sz="1900" b="1">
                <a:latin typeface="Arial" panose="020B0604020202020204" pitchFamily="34" charset="0"/>
                <a:cs typeface="Arial" panose="020B0604020202020204" pitchFamily="34" charset="0"/>
              </a:rPr>
              <a:t>, a protec</a:t>
            </a:r>
            <a:r>
              <a:rPr lang="en-US" altLang="en-US" sz="1900" b="1">
                <a:latin typeface="Arial" panose="020B0604020202020204" pitchFamily="34" charset="0"/>
                <a:cs typeface="Arial" panose="020B0604020202020204" pitchFamily="34" charset="0"/>
              </a:rPr>
              <a:t>ț</a:t>
            </a:r>
            <a:r>
              <a:rPr lang="en-US" altLang="en-US" sz="1900" b="1">
                <a:latin typeface="Arial" panose="020B0604020202020204" pitchFamily="34" charset="0"/>
                <a:cs typeface="Arial" panose="020B0604020202020204" pitchFamily="34" charset="0"/>
              </a:rPr>
              <a:t>iei categoriilor vulnerabile </a:t>
            </a:r>
            <a:r>
              <a:rPr lang="en-US" altLang="en-US" sz="1900" b="1">
                <a:latin typeface="Arial" panose="020B0604020202020204" pitchFamily="34" charset="0"/>
                <a:cs typeface="Arial" panose="020B0604020202020204" pitchFamily="34" charset="0"/>
              </a:rPr>
              <a:t>ș</a:t>
            </a:r>
            <a:r>
              <a:rPr lang="en-US" altLang="en-US" sz="1900" b="1">
                <a:latin typeface="Arial" panose="020B0604020202020204" pitchFamily="34" charset="0"/>
                <a:cs typeface="Arial" panose="020B0604020202020204" pitchFamily="34" charset="0"/>
              </a:rPr>
              <a:t>i a utiliz</a:t>
            </a:r>
            <a:r>
              <a:rPr lang="en-US" altLang="en-US" sz="1900" b="1">
                <a:latin typeface="Arial" panose="020B0604020202020204" pitchFamily="34" charset="0"/>
                <a:cs typeface="Arial" panose="020B0604020202020204" pitchFamily="34" charset="0"/>
              </a:rPr>
              <a:t>ă</a:t>
            </a:r>
            <a:r>
              <a:rPr lang="en-US" altLang="en-US" sz="1900" b="1">
                <a:latin typeface="Arial" panose="020B0604020202020204" pitchFamily="34" charset="0"/>
                <a:cs typeface="Arial" panose="020B0604020202020204" pitchFamily="34" charset="0"/>
              </a:rPr>
              <a:t>rii corecte a emblemei Crucii Ro</a:t>
            </a:r>
            <a:r>
              <a:rPr lang="en-US" altLang="en-US" sz="1900" b="1">
                <a:latin typeface="Arial" panose="020B0604020202020204" pitchFamily="34" charset="0"/>
                <a:cs typeface="Arial" panose="020B0604020202020204" pitchFamily="34" charset="0"/>
              </a:rPr>
              <a:t>ș</a:t>
            </a:r>
            <a:r>
              <a:rPr lang="en-US" altLang="en-US" sz="1900" b="1">
                <a:latin typeface="Arial" panose="020B0604020202020204" pitchFamily="34" charset="0"/>
                <a:cs typeface="Arial" panose="020B0604020202020204" pitchFamily="34" charset="0"/>
              </a:rPr>
              <a:t>ii – element fundamental de protec</a:t>
            </a:r>
            <a:r>
              <a:rPr lang="en-US" altLang="en-US" sz="1900" b="1">
                <a:latin typeface="Arial" panose="020B0604020202020204" pitchFamily="34" charset="0"/>
                <a:cs typeface="Arial" panose="020B0604020202020204" pitchFamily="34" charset="0"/>
              </a:rPr>
              <a:t>ț</a:t>
            </a:r>
            <a:r>
              <a:rPr lang="en-US" altLang="en-US" sz="1900" b="1">
                <a:latin typeface="Arial" panose="020B0604020202020204" pitchFamily="34" charset="0"/>
                <a:cs typeface="Arial" panose="020B0604020202020204" pitchFamily="34" charset="0"/>
              </a:rPr>
              <a:t>ie prev</a:t>
            </a:r>
            <a:r>
              <a:rPr lang="en-US" altLang="en-US" sz="1900" b="1">
                <a:latin typeface="Arial" panose="020B0604020202020204" pitchFamily="34" charset="0"/>
                <a:cs typeface="Arial" panose="020B0604020202020204" pitchFamily="34" charset="0"/>
              </a:rPr>
              <a:t>ă</a:t>
            </a:r>
            <a:r>
              <a:rPr lang="en-US" altLang="en-US" sz="1900" b="1">
                <a:latin typeface="Arial" panose="020B0604020202020204" pitchFamily="34" charset="0"/>
                <a:cs typeface="Arial" panose="020B0604020202020204" pitchFamily="34" charset="0"/>
              </a:rPr>
              <a:t>zut de Conven</a:t>
            </a:r>
            <a:r>
              <a:rPr lang="en-US" altLang="en-US" sz="1900" b="1">
                <a:latin typeface="Arial" panose="020B0604020202020204" pitchFamily="34" charset="0"/>
                <a:cs typeface="Arial" panose="020B0604020202020204" pitchFamily="34" charset="0"/>
              </a:rPr>
              <a:t>ț</a:t>
            </a:r>
            <a:r>
              <a:rPr lang="en-US" altLang="en-US" sz="1900" b="1">
                <a:latin typeface="Arial" panose="020B0604020202020204" pitchFamily="34" charset="0"/>
                <a:cs typeface="Arial" panose="020B0604020202020204" pitchFamily="34" charset="0"/>
              </a:rPr>
              <a:t>iile de la Geneva.</a:t>
            </a:r>
            <a:endParaRPr lang="en-US" altLang="en-US" sz="1900">
              <a:latin typeface="Arial" panose="020B0604020202020204" pitchFamily="34" charset="0"/>
              <a:cs typeface="Arial" panose="020B0604020202020204" pitchFamily="34" charset="0"/>
            </a:endParaRPr>
          </a:p>
          <a:p>
            <a:pPr marL="0" indent="0">
              <a:lnSpc>
                <a:spcPct val="90000"/>
              </a:lnSpc>
              <a:buNone/>
            </a:pPr>
            <a:endParaRPr lang="en-US" sz="1900">
              <a:latin typeface="Onest"/>
            </a:endParaRPr>
          </a:p>
          <a:p>
            <a:pPr>
              <a:lnSpc>
                <a:spcPct val="90000"/>
              </a:lnSpc>
            </a:pPr>
            <a:endParaRPr lang="en-US" sz="1900">
              <a:latin typeface="One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p:cNvSpPr>
            <a:spLocks noGrp="1" noRot="1" noChangeAspect="1" noMove="1" noResize="1" noEditPoints="1" noAdjustHandles="1" noChangeArrowheads="1" noChangeShapeType="1" noTextEdit="1"/>
          </p:cNvSpPr>
          <p:nvPr/>
        </p:nvSpPr>
        <p:spPr>
          <a:xfrm>
            <a:off x="0" y="25400"/>
            <a:ext cx="9144000" cy="1359535"/>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le 1"/>
          <p:cNvSpPr>
            <a:spLocks noGrp="1"/>
          </p:cNvSpPr>
          <p:nvPr>
            <p:ph type="title"/>
          </p:nvPr>
        </p:nvSpPr>
        <p:spPr>
          <a:xfrm>
            <a:off x="605790" y="36731"/>
            <a:ext cx="7886700" cy="1348065"/>
          </a:xfrm>
        </p:spPr>
        <p:txBody>
          <a:bodyPr>
            <a:normAutofit/>
          </a:bodyPr>
          <a:lstStyle/>
          <a:p>
            <a:r>
              <a:rPr lang="en-US" altLang="en-US" sz="3110">
                <a:solidFill>
                  <a:srgbClr val="FFFFFF"/>
                </a:solidFill>
                <a:latin typeface="Arial" panose="020B0604020202020204" pitchFamily="34" charset="0"/>
                <a:cs typeface="Arial" panose="020B0604020202020204" pitchFamily="34" charset="0"/>
              </a:rPr>
              <a:t>Considerente generale cu privire la Dreptul Internațional Umanitar</a:t>
            </a:r>
            <a:endParaRPr lang="en-US" altLang="en-US" sz="3110">
              <a:solidFill>
                <a:srgbClr val="FFFFFF"/>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2390" y="1412240"/>
            <a:ext cx="8740775" cy="5257800"/>
          </a:xfrm>
        </p:spPr>
        <p:txBody>
          <a:bodyPr>
            <a:normAutofit/>
          </a:bodyPr>
          <a:lstStyle/>
          <a:p>
            <a:pPr marL="0" indent="0" algn="just">
              <a:lnSpc>
                <a:spcPct val="90000"/>
              </a:lnSpc>
              <a:buNone/>
            </a:pPr>
            <a:endParaRPr lang="en-US" sz="1900">
              <a:latin typeface="Arial" panose="020B0604020202020204" pitchFamily="34" charset="0"/>
              <a:cs typeface="Arial" panose="020B0604020202020204" pitchFamily="34" charset="0"/>
            </a:endParaRPr>
          </a:p>
          <a:p>
            <a:pPr algn="just">
              <a:lnSpc>
                <a:spcPct val="90000"/>
              </a:lnSpc>
              <a:buFont typeface="Wingdings" panose="05000000000000000000" charset="0"/>
              <a:buChar char="Ø"/>
            </a:pPr>
            <a:r>
              <a:rPr lang="en-US" altLang="en-US" sz="1900">
                <a:latin typeface="Arial" panose="020B0604020202020204" pitchFamily="34" charset="0"/>
                <a:cs typeface="Arial" panose="020B0604020202020204" pitchFamily="34" charset="0"/>
              </a:rPr>
              <a:t>Aceast</a:t>
            </a:r>
            <a:r>
              <a:rPr lang="en-US" altLang="en-US" sz="1900">
                <a:latin typeface="Arial" panose="020B0604020202020204" pitchFamily="34" charset="0"/>
                <a:cs typeface="Arial" panose="020B0604020202020204" pitchFamily="34" charset="0"/>
              </a:rPr>
              <a:t>ă</a:t>
            </a:r>
            <a:r>
              <a:rPr lang="en-US" altLang="en-US" sz="1900">
                <a:latin typeface="Arial" panose="020B0604020202020204" pitchFamily="34" charset="0"/>
                <a:cs typeface="Arial" panose="020B0604020202020204" pitchFamily="34" charset="0"/>
              </a:rPr>
              <a:t> competen</a:t>
            </a:r>
            <a:r>
              <a:rPr lang="en-US" altLang="en-US" sz="1900">
                <a:latin typeface="Arial" panose="020B0604020202020204" pitchFamily="34" charset="0"/>
                <a:cs typeface="Arial" panose="020B0604020202020204" pitchFamily="34" charset="0"/>
              </a:rPr>
              <a:t>ță</a:t>
            </a:r>
            <a:r>
              <a:rPr lang="en-US" altLang="en-US" sz="1900">
                <a:latin typeface="Arial" panose="020B0604020202020204" pitchFamily="34" charset="0"/>
                <a:cs typeface="Arial" panose="020B0604020202020204" pitchFamily="34" charset="0"/>
              </a:rPr>
              <a:t> se reflect</a:t>
            </a:r>
            <a:r>
              <a:rPr lang="en-US" altLang="en-US" sz="1900">
                <a:latin typeface="Arial" panose="020B0604020202020204" pitchFamily="34" charset="0"/>
                <a:cs typeface="Arial" panose="020B0604020202020204" pitchFamily="34" charset="0"/>
              </a:rPr>
              <a:t>ă</a:t>
            </a:r>
            <a:r>
              <a:rPr lang="en-US" altLang="en-US" sz="1900">
                <a:latin typeface="Arial" panose="020B0604020202020204" pitchFamily="34" charset="0"/>
                <a:cs typeface="Arial" panose="020B0604020202020204" pitchFamily="34" charset="0"/>
              </a:rPr>
              <a:t> atât în ac</a:t>
            </a:r>
            <a:r>
              <a:rPr lang="en-US" altLang="en-US" sz="1900">
                <a:latin typeface="Arial" panose="020B0604020202020204" pitchFamily="34" charset="0"/>
                <a:cs typeface="Arial" panose="020B0604020202020204" pitchFamily="34" charset="0"/>
              </a:rPr>
              <a:t>ț</a:t>
            </a:r>
            <a:r>
              <a:rPr lang="en-US" altLang="en-US" sz="1900">
                <a:latin typeface="Arial" panose="020B0604020202020204" pitchFamily="34" charset="0"/>
                <a:cs typeface="Arial" panose="020B0604020202020204" pitchFamily="34" charset="0"/>
              </a:rPr>
              <a:t>iunile directe de interven</a:t>
            </a:r>
            <a:r>
              <a:rPr lang="en-US" altLang="en-US" sz="1900">
                <a:latin typeface="Arial" panose="020B0604020202020204" pitchFamily="34" charset="0"/>
                <a:cs typeface="Arial" panose="020B0604020202020204" pitchFamily="34" charset="0"/>
              </a:rPr>
              <a:t>ț</a:t>
            </a:r>
            <a:r>
              <a:rPr lang="en-US" altLang="en-US" sz="1900">
                <a:latin typeface="Arial" panose="020B0604020202020204" pitchFamily="34" charset="0"/>
                <a:cs typeface="Arial" panose="020B0604020202020204" pitchFamily="34" charset="0"/>
              </a:rPr>
              <a:t>ie umanitar</a:t>
            </a:r>
            <a:r>
              <a:rPr lang="en-US" altLang="en-US" sz="1900">
                <a:latin typeface="Arial" panose="020B0604020202020204" pitchFamily="34" charset="0"/>
                <a:cs typeface="Arial" panose="020B0604020202020204" pitchFamily="34" charset="0"/>
              </a:rPr>
              <a:t>ă</a:t>
            </a:r>
            <a:r>
              <a:rPr lang="en-US" altLang="en-US" sz="1900">
                <a:latin typeface="Arial" panose="020B0604020202020204" pitchFamily="34" charset="0"/>
                <a:cs typeface="Arial" panose="020B0604020202020204" pitchFamily="34" charset="0"/>
              </a:rPr>
              <a:t>, cât </a:t>
            </a:r>
            <a:r>
              <a:rPr lang="en-US" altLang="en-US" sz="1900">
                <a:latin typeface="Arial" panose="020B0604020202020204" pitchFamily="34" charset="0"/>
                <a:cs typeface="Arial" panose="020B0604020202020204" pitchFamily="34" charset="0"/>
              </a:rPr>
              <a:t>ș</a:t>
            </a:r>
            <a:r>
              <a:rPr lang="en-US" altLang="en-US" sz="1900">
                <a:latin typeface="Arial" panose="020B0604020202020204" pitchFamily="34" charset="0"/>
                <a:cs typeface="Arial" panose="020B0604020202020204" pitchFamily="34" charset="0"/>
              </a:rPr>
              <a:t>i în programele de informare, educare </a:t>
            </a:r>
            <a:r>
              <a:rPr lang="en-US" altLang="en-US" sz="1900">
                <a:latin typeface="Arial" panose="020B0604020202020204" pitchFamily="34" charset="0"/>
                <a:cs typeface="Arial" panose="020B0604020202020204" pitchFamily="34" charset="0"/>
              </a:rPr>
              <a:t>ș</a:t>
            </a:r>
            <a:r>
              <a:rPr lang="en-US" altLang="en-US" sz="1900">
                <a:latin typeface="Arial" panose="020B0604020202020204" pitchFamily="34" charset="0"/>
                <a:cs typeface="Arial" panose="020B0604020202020204" pitchFamily="34" charset="0"/>
              </a:rPr>
              <a:t>i instruire desf</a:t>
            </a:r>
            <a:r>
              <a:rPr lang="en-US" altLang="en-US" sz="1900">
                <a:latin typeface="Arial" panose="020B0604020202020204" pitchFamily="34" charset="0"/>
                <a:cs typeface="Arial" panose="020B0604020202020204" pitchFamily="34" charset="0"/>
              </a:rPr>
              <a:t>ăș</a:t>
            </a:r>
            <a:r>
              <a:rPr lang="en-US" altLang="en-US" sz="1900">
                <a:latin typeface="Arial" panose="020B0604020202020204" pitchFamily="34" charset="0"/>
                <a:cs typeface="Arial" panose="020B0604020202020204" pitchFamily="34" charset="0"/>
              </a:rPr>
              <a:t>urate pentru voluntari, personal </a:t>
            </a:r>
            <a:r>
              <a:rPr lang="en-US" altLang="en-US" sz="1900">
                <a:latin typeface="Arial" panose="020B0604020202020204" pitchFamily="34" charset="0"/>
                <a:cs typeface="Arial" panose="020B0604020202020204" pitchFamily="34" charset="0"/>
              </a:rPr>
              <a:t>ș</a:t>
            </a:r>
            <a:r>
              <a:rPr lang="en-US" altLang="en-US" sz="1900">
                <a:latin typeface="Arial" panose="020B0604020202020204" pitchFamily="34" charset="0"/>
                <a:cs typeface="Arial" panose="020B0604020202020204" pitchFamily="34" charset="0"/>
              </a:rPr>
              <a:t>i publicul larg. </a:t>
            </a:r>
            <a:endParaRPr lang="en-US" altLang="en-US" sz="1900">
              <a:latin typeface="Arial" panose="020B0604020202020204" pitchFamily="34" charset="0"/>
              <a:cs typeface="Arial" panose="020B0604020202020204" pitchFamily="34" charset="0"/>
            </a:endParaRPr>
          </a:p>
          <a:p>
            <a:pPr algn="just">
              <a:lnSpc>
                <a:spcPct val="90000"/>
              </a:lnSpc>
              <a:buFont typeface="Wingdings" panose="05000000000000000000" charset="0"/>
              <a:buChar char="Ø"/>
            </a:pPr>
            <a:endParaRPr lang="en-US" altLang="en-US" sz="1900">
              <a:latin typeface="Arial" panose="020B0604020202020204" pitchFamily="34" charset="0"/>
              <a:cs typeface="Arial" panose="020B0604020202020204" pitchFamily="34" charset="0"/>
            </a:endParaRPr>
          </a:p>
          <a:p>
            <a:pPr algn="just">
              <a:lnSpc>
                <a:spcPct val="90000"/>
              </a:lnSpc>
              <a:buFont typeface="Wingdings" panose="05000000000000000000" charset="0"/>
              <a:buChar char="Ø"/>
            </a:pPr>
            <a:r>
              <a:rPr lang="en-US" altLang="en-US" sz="1900">
                <a:latin typeface="Arial" panose="020B0604020202020204" pitchFamily="34" charset="0"/>
                <a:cs typeface="Arial" panose="020B0604020202020204" pitchFamily="34" charset="0"/>
              </a:rPr>
              <a:t>Prin instruirea continu</a:t>
            </a:r>
            <a:r>
              <a:rPr lang="en-US" altLang="en-US" sz="1900">
                <a:latin typeface="Arial" panose="020B0604020202020204" pitchFamily="34" charset="0"/>
                <a:cs typeface="Arial" panose="020B0604020202020204" pitchFamily="34" charset="0"/>
              </a:rPr>
              <a:t>ă</a:t>
            </a:r>
            <a:r>
              <a:rPr lang="en-US" altLang="en-US" sz="1900">
                <a:latin typeface="Arial" panose="020B0604020202020204" pitchFamily="34" charset="0"/>
                <a:cs typeface="Arial" panose="020B0604020202020204" pitchFamily="34" charset="0"/>
              </a:rPr>
              <a:t> a voluntarilor în domeniul DIU, AO SCRM contribuie la consolidarea unei culturi a respectului pentru via</a:t>
            </a:r>
            <a:r>
              <a:rPr lang="en-US" altLang="en-US" sz="1900">
                <a:latin typeface="Arial" panose="020B0604020202020204" pitchFamily="34" charset="0"/>
                <a:cs typeface="Arial" panose="020B0604020202020204" pitchFamily="34" charset="0"/>
              </a:rPr>
              <a:t>ț</a:t>
            </a:r>
            <a:r>
              <a:rPr lang="en-US" altLang="en-US" sz="1900">
                <a:latin typeface="Arial" panose="020B0604020202020204" pitchFamily="34" charset="0"/>
                <a:cs typeface="Arial" panose="020B0604020202020204" pitchFamily="34" charset="0"/>
              </a:rPr>
              <a:t>a uman</a:t>
            </a:r>
            <a:r>
              <a:rPr lang="en-US" altLang="en-US" sz="1900">
                <a:latin typeface="Arial" panose="020B0604020202020204" pitchFamily="34" charset="0"/>
                <a:cs typeface="Arial" panose="020B0604020202020204" pitchFamily="34" charset="0"/>
              </a:rPr>
              <a:t>ă</a:t>
            </a:r>
            <a:r>
              <a:rPr lang="en-US" altLang="en-US" sz="1900">
                <a:latin typeface="Arial" panose="020B0604020202020204" pitchFamily="34" charset="0"/>
                <a:cs typeface="Arial" panose="020B0604020202020204" pitchFamily="34" charset="0"/>
              </a:rPr>
              <a:t>, a protec</a:t>
            </a:r>
            <a:r>
              <a:rPr lang="en-US" altLang="en-US" sz="1900">
                <a:latin typeface="Arial" panose="020B0604020202020204" pitchFamily="34" charset="0"/>
                <a:cs typeface="Arial" panose="020B0604020202020204" pitchFamily="34" charset="0"/>
              </a:rPr>
              <a:t>ț</a:t>
            </a:r>
            <a:r>
              <a:rPr lang="en-US" altLang="en-US" sz="1900">
                <a:latin typeface="Arial" panose="020B0604020202020204" pitchFamily="34" charset="0"/>
                <a:cs typeface="Arial" panose="020B0604020202020204" pitchFamily="34" charset="0"/>
              </a:rPr>
              <a:t>iei categoriilor vulnerabile </a:t>
            </a:r>
            <a:r>
              <a:rPr lang="en-US" altLang="en-US" sz="1900">
                <a:latin typeface="Arial" panose="020B0604020202020204" pitchFamily="34" charset="0"/>
                <a:cs typeface="Arial" panose="020B0604020202020204" pitchFamily="34" charset="0"/>
              </a:rPr>
              <a:t>ș</a:t>
            </a:r>
            <a:r>
              <a:rPr lang="en-US" altLang="en-US" sz="1900">
                <a:latin typeface="Arial" panose="020B0604020202020204" pitchFamily="34" charset="0"/>
                <a:cs typeface="Arial" panose="020B0604020202020204" pitchFamily="34" charset="0"/>
              </a:rPr>
              <a:t>i a utiliz</a:t>
            </a:r>
            <a:r>
              <a:rPr lang="en-US" altLang="en-US" sz="1900">
                <a:latin typeface="Arial" panose="020B0604020202020204" pitchFamily="34" charset="0"/>
                <a:cs typeface="Arial" panose="020B0604020202020204" pitchFamily="34" charset="0"/>
              </a:rPr>
              <a:t>ă</a:t>
            </a:r>
            <a:r>
              <a:rPr lang="en-US" altLang="en-US" sz="1900">
                <a:latin typeface="Arial" panose="020B0604020202020204" pitchFamily="34" charset="0"/>
                <a:cs typeface="Arial" panose="020B0604020202020204" pitchFamily="34" charset="0"/>
              </a:rPr>
              <a:t>rii corecte a emblemei Crucii Ro</a:t>
            </a:r>
            <a:r>
              <a:rPr lang="en-US" altLang="en-US" sz="1900">
                <a:latin typeface="Arial" panose="020B0604020202020204" pitchFamily="34" charset="0"/>
                <a:cs typeface="Arial" panose="020B0604020202020204" pitchFamily="34" charset="0"/>
              </a:rPr>
              <a:t>ș</a:t>
            </a:r>
            <a:r>
              <a:rPr lang="en-US" altLang="en-US" sz="1900">
                <a:latin typeface="Arial" panose="020B0604020202020204" pitchFamily="34" charset="0"/>
                <a:cs typeface="Arial" panose="020B0604020202020204" pitchFamily="34" charset="0"/>
              </a:rPr>
              <a:t>ii – element fundamental de protec</a:t>
            </a:r>
            <a:r>
              <a:rPr lang="en-US" altLang="en-US" sz="1900">
                <a:latin typeface="Arial" panose="020B0604020202020204" pitchFamily="34" charset="0"/>
                <a:cs typeface="Arial" panose="020B0604020202020204" pitchFamily="34" charset="0"/>
              </a:rPr>
              <a:t>ț</a:t>
            </a:r>
            <a:r>
              <a:rPr lang="en-US" altLang="en-US" sz="1900">
                <a:latin typeface="Arial" panose="020B0604020202020204" pitchFamily="34" charset="0"/>
                <a:cs typeface="Arial" panose="020B0604020202020204" pitchFamily="34" charset="0"/>
              </a:rPr>
              <a:t>ie prev</a:t>
            </a:r>
            <a:r>
              <a:rPr lang="en-US" altLang="en-US" sz="1900">
                <a:latin typeface="Arial" panose="020B0604020202020204" pitchFamily="34" charset="0"/>
                <a:cs typeface="Arial" panose="020B0604020202020204" pitchFamily="34" charset="0"/>
              </a:rPr>
              <a:t>ă</a:t>
            </a:r>
            <a:r>
              <a:rPr lang="en-US" altLang="en-US" sz="1900">
                <a:latin typeface="Arial" panose="020B0604020202020204" pitchFamily="34" charset="0"/>
                <a:cs typeface="Arial" panose="020B0604020202020204" pitchFamily="34" charset="0"/>
              </a:rPr>
              <a:t>zut de Conven</a:t>
            </a:r>
            <a:r>
              <a:rPr lang="en-US" altLang="en-US" sz="1900">
                <a:latin typeface="Arial" panose="020B0604020202020204" pitchFamily="34" charset="0"/>
                <a:cs typeface="Arial" panose="020B0604020202020204" pitchFamily="34" charset="0"/>
              </a:rPr>
              <a:t>ț</a:t>
            </a:r>
            <a:r>
              <a:rPr lang="en-US" altLang="en-US" sz="1900">
                <a:latin typeface="Arial" panose="020B0604020202020204" pitchFamily="34" charset="0"/>
                <a:cs typeface="Arial" panose="020B0604020202020204" pitchFamily="34" charset="0"/>
              </a:rPr>
              <a:t>iile de la Geneva.</a:t>
            </a:r>
            <a:endParaRPr lang="en-US" altLang="en-US" sz="1900">
              <a:latin typeface="Arial" panose="020B0604020202020204" pitchFamily="34" charset="0"/>
              <a:cs typeface="Arial" panose="020B0604020202020204" pitchFamily="34" charset="0"/>
            </a:endParaRPr>
          </a:p>
          <a:p>
            <a:pPr algn="just">
              <a:lnSpc>
                <a:spcPct val="90000"/>
              </a:lnSpc>
              <a:buFont typeface="Wingdings" panose="05000000000000000000" charset="0"/>
              <a:buChar char="Ø"/>
            </a:pPr>
            <a:endParaRPr lang="en-US" altLang="en-US" sz="1900">
              <a:latin typeface="Arial" panose="020B0604020202020204" pitchFamily="34" charset="0"/>
              <a:cs typeface="Arial" panose="020B0604020202020204" pitchFamily="34" charset="0"/>
            </a:endParaRPr>
          </a:p>
          <a:p>
            <a:pPr algn="just">
              <a:lnSpc>
                <a:spcPct val="90000"/>
              </a:lnSpc>
              <a:buFont typeface="Wingdings" panose="05000000000000000000" charset="0"/>
              <a:buChar char="Ø"/>
            </a:pPr>
            <a:endParaRPr lang="en-US" altLang="en-US" sz="1900">
              <a:latin typeface="Arial" panose="020B0604020202020204" pitchFamily="34" charset="0"/>
              <a:cs typeface="Arial" panose="020B0604020202020204" pitchFamily="34" charset="0"/>
            </a:endParaRPr>
          </a:p>
          <a:p>
            <a:pPr algn="just">
              <a:lnSpc>
                <a:spcPct val="90000"/>
              </a:lnSpc>
              <a:buFont typeface="Wingdings" panose="05000000000000000000" charset="0"/>
              <a:buChar char="Ø"/>
            </a:pPr>
            <a:r>
              <a:rPr lang="en-US" altLang="en-US" sz="1900" b="1">
                <a:latin typeface="Arial" panose="020B0604020202020204" pitchFamily="34" charset="0"/>
                <a:cs typeface="Arial" panose="020B0604020202020204" pitchFamily="34" charset="0"/>
              </a:rPr>
              <a:t>În acest sens, AO SCRM nu doar implementează</a:t>
            </a:r>
            <a:r>
              <a:rPr lang="en-US" altLang="en-US" sz="1900" b="1">
                <a:latin typeface="Arial" panose="020B0604020202020204" pitchFamily="34" charset="0"/>
                <a:cs typeface="Arial" panose="020B0604020202020204" pitchFamily="34" charset="0"/>
              </a:rPr>
              <a:t> norme internaționale, ci devine un actor-cheie în promovarea Dreptului Internaț</a:t>
            </a:r>
            <a:r>
              <a:rPr lang="en-US" altLang="en-US" sz="1900" b="1">
                <a:latin typeface="Arial" panose="020B0604020202020204" pitchFamily="34" charset="0"/>
                <a:cs typeface="Arial" panose="020B0604020202020204" pitchFamily="34" charset="0"/>
              </a:rPr>
              <a:t>ional Umanitar în Republica Moldova, acționând ca un garant al valorilor umanitare ș</a:t>
            </a:r>
            <a:r>
              <a:rPr lang="en-US" altLang="en-US" sz="1900" b="1">
                <a:latin typeface="Arial" panose="020B0604020202020204" pitchFamily="34" charset="0"/>
                <a:cs typeface="Arial" panose="020B0604020202020204" pitchFamily="34" charset="0"/>
              </a:rPr>
              <a:t>i al legalității internaț</a:t>
            </a:r>
            <a:r>
              <a:rPr lang="en-US" altLang="en-US" sz="1900" b="1">
                <a:latin typeface="Arial" panose="020B0604020202020204" pitchFamily="34" charset="0"/>
                <a:cs typeface="Arial" panose="020B0604020202020204" pitchFamily="34" charset="0"/>
              </a:rPr>
              <a:t>ionale în spiritul mandatului său.</a:t>
            </a:r>
            <a:endParaRPr lang="en-US" altLang="en-US" sz="1900" b="1">
              <a:latin typeface="Arial" panose="020B0604020202020204" pitchFamily="34" charset="0"/>
              <a:cs typeface="Arial" panose="020B0604020202020204" pitchFamily="34" charset="0"/>
            </a:endParaRPr>
          </a:p>
          <a:p>
            <a:pPr marL="0" indent="0">
              <a:lnSpc>
                <a:spcPct val="90000"/>
              </a:lnSpc>
              <a:buNone/>
            </a:pPr>
            <a:endParaRPr lang="en-US" sz="1900">
              <a:latin typeface="Onest"/>
            </a:endParaRPr>
          </a:p>
          <a:p>
            <a:pPr>
              <a:lnSpc>
                <a:spcPct val="90000"/>
              </a:lnSpc>
            </a:pPr>
            <a:endParaRPr lang="en-US" sz="1900">
              <a:latin typeface="One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p:cNvSpPr>
            <a:spLocks noGrp="1" noRot="1" noChangeAspect="1" noMove="1" noResize="1" noEditPoints="1" noAdjustHandles="1" noChangeArrowheads="1" noChangeShapeType="1" noTextEdit="1"/>
          </p:cNvSpPr>
          <p:nvPr/>
        </p:nvSpPr>
        <p:spPr>
          <a:xfrm>
            <a:off x="2286"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9"/>
          <p:cNvSpPr>
            <a:spLocks noGrp="1" noRot="1" noChangeAspect="1" noMove="1" noResize="1" noEditPoints="1" noAdjustHandles="1" noChangeArrowheads="1" noChangeShapeType="1" noTextEdit="1"/>
          </p:cNvSpPr>
          <p:nvPr/>
        </p:nvSpPr>
        <p:spPr>
          <a:xfrm>
            <a:off x="0" y="-20955"/>
            <a:ext cx="1929765" cy="6857365"/>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1440" y="759460"/>
            <a:ext cx="2511425" cy="4460875"/>
          </a:xfrm>
        </p:spPr>
        <p:txBody>
          <a:bodyPr>
            <a:normAutofit/>
          </a:bodyPr>
          <a:lstStyle/>
          <a:p>
            <a:pPr marL="37465" indent="-37465" algn="l" defTabSz="457200">
              <a:lnSpc>
                <a:spcPct val="100000"/>
              </a:lnSpc>
              <a:tabLst>
                <a:tab pos="447675" algn="l"/>
              </a:tabLst>
            </a:pPr>
            <a:r>
              <a:rPr lang="en-US" altLang="en-US" sz="2400">
                <a:solidFill>
                  <a:srgbClr val="FFFFFF"/>
                </a:solidFill>
                <a:latin typeface="Arial" panose="020B0604020202020204" pitchFamily="34" charset="0"/>
                <a:cs typeface="Arial" panose="020B0604020202020204" pitchFamily="34" charset="0"/>
              </a:rPr>
              <a:t>Instruirea voluntarilor </a:t>
            </a:r>
            <a:br>
              <a:rPr lang="en-US" altLang="en-US" sz="2400">
                <a:solidFill>
                  <a:srgbClr val="FFFFFF"/>
                </a:solidFill>
                <a:latin typeface="Arial" panose="020B0604020202020204" pitchFamily="34" charset="0"/>
                <a:cs typeface="Arial" panose="020B0604020202020204" pitchFamily="34" charset="0"/>
              </a:rPr>
            </a:br>
            <a:r>
              <a:rPr lang="en-US" altLang="en-US" sz="2400">
                <a:solidFill>
                  <a:srgbClr val="FFFFFF"/>
                </a:solidFill>
                <a:latin typeface="Arial" panose="020B0604020202020204" pitchFamily="34" charset="0"/>
                <a:cs typeface="Arial" panose="020B0604020202020204" pitchFamily="34" charset="0"/>
              </a:rPr>
              <a:t>AO SCRM </a:t>
            </a:r>
            <a:endParaRPr lang="en-US" altLang="en-US" sz="3200">
              <a:solidFill>
                <a:srgbClr val="FFFFFF"/>
              </a:solidFill>
              <a:latin typeface="Arial" panose="020B0604020202020204" pitchFamily="34" charset="0"/>
              <a:cs typeface="Arial" panose="020B0604020202020204" pitchFamily="34" charset="0"/>
            </a:endParaRPr>
          </a:p>
        </p:txBody>
      </p:sp>
      <p:sp>
        <p:nvSpPr>
          <p:cNvPr id="18" name="Arc 17"/>
          <p:cNvSpPr>
            <a:spLocks noGrp="1" noRot="1" noChangeAspect="1" noMove="1" noResize="1" noEditPoints="1" noAdjustHandles="1" noChangeArrowheads="1" noChangeShapeType="1" noTextEdit="1"/>
          </p:cNvSpPr>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2816860" y="407035"/>
            <a:ext cx="6245860" cy="6095365"/>
          </a:xfrm>
        </p:spPr>
        <p:txBody>
          <a:bodyPr anchor="ctr">
            <a:normAutofit/>
          </a:bodyPr>
          <a:lstStyle/>
          <a:p>
            <a:pPr algn="just">
              <a:buFont typeface="Wingdings" panose="05000000000000000000" charset="0"/>
              <a:buChar char="ü"/>
            </a:pPr>
            <a:endParaRPr lang="en-US" altLang="en-US" sz="2220" dirty="0">
              <a:solidFill>
                <a:schemeClr val="tx1"/>
              </a:solidFill>
              <a:latin typeface="Arial" panose="020B0604020202020204" pitchFamily="34" charset="0"/>
              <a:cs typeface="Arial" panose="020B0604020202020204" pitchFamily="34" charset="0"/>
            </a:endParaRPr>
          </a:p>
        </p:txBody>
      </p:sp>
      <p:graphicFrame>
        <p:nvGraphicFramePr>
          <p:cNvPr id="4" name="Diagram 3"/>
          <p:cNvGraphicFramePr/>
          <p:nvPr/>
        </p:nvGraphicFramePr>
        <p:xfrm>
          <a:off x="1953895" y="487045"/>
          <a:ext cx="6645910" cy="605155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p:cNvSpPr>
            <a:spLocks noGrp="1" noRot="1" noChangeAspect="1" noMove="1" noResize="1" noEditPoints="1" noAdjustHandles="1" noChangeArrowheads="1" noChangeShapeType="1" noTextEdit="1"/>
          </p:cNvSpPr>
          <p:nvPr/>
        </p:nvSpPr>
        <p:spPr>
          <a:xfrm>
            <a:off x="2286"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9"/>
          <p:cNvSpPr>
            <a:spLocks noGrp="1" noRot="1" noChangeAspect="1" noMove="1" noResize="1" noEditPoints="1" noAdjustHandles="1" noChangeArrowheads="1" noChangeShapeType="1" noTextEdit="1"/>
          </p:cNvSpPr>
          <p:nvPr/>
        </p:nvSpPr>
        <p:spPr>
          <a:xfrm>
            <a:off x="0" y="0"/>
            <a:ext cx="1953895" cy="683641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1440" y="759460"/>
            <a:ext cx="2511425" cy="4460875"/>
          </a:xfrm>
        </p:spPr>
        <p:txBody>
          <a:bodyPr>
            <a:normAutofit/>
          </a:bodyPr>
          <a:lstStyle/>
          <a:p>
            <a:pPr marL="37465" indent="184150" algn="l" defTabSz="457200">
              <a:lnSpc>
                <a:spcPct val="100000"/>
              </a:lnSpc>
              <a:tabLst>
                <a:tab pos="447675" algn="l"/>
              </a:tabLst>
            </a:pPr>
            <a:r>
              <a:rPr lang="en-US" altLang="en-US" sz="2400">
                <a:solidFill>
                  <a:srgbClr val="FFFFFF"/>
                </a:solidFill>
                <a:latin typeface="Arial" panose="020B0604020202020204" pitchFamily="34" charset="0"/>
                <a:cs typeface="Arial" panose="020B0604020202020204" pitchFamily="34" charset="0"/>
              </a:rPr>
              <a:t>1. Drept Internațional Umanitar</a:t>
            </a:r>
            <a:r>
              <a:rPr lang="en-US" altLang="en-US" sz="3200">
                <a:solidFill>
                  <a:srgbClr val="FFFFFF"/>
                </a:solidFill>
                <a:latin typeface="Arial" panose="020B0604020202020204" pitchFamily="34" charset="0"/>
                <a:cs typeface="Arial" panose="020B0604020202020204" pitchFamily="34" charset="0"/>
              </a:rPr>
              <a:t> </a:t>
            </a:r>
            <a:endParaRPr lang="en-US" altLang="en-US" sz="3200">
              <a:solidFill>
                <a:srgbClr val="FFFFFF"/>
              </a:solidFill>
              <a:latin typeface="Arial" panose="020B0604020202020204" pitchFamily="34" charset="0"/>
              <a:cs typeface="Arial" panose="020B0604020202020204" pitchFamily="34" charset="0"/>
            </a:endParaRPr>
          </a:p>
        </p:txBody>
      </p:sp>
      <p:sp>
        <p:nvSpPr>
          <p:cNvPr id="18" name="Arc 17"/>
          <p:cNvSpPr>
            <a:spLocks noGrp="1" noRot="1" noChangeAspect="1" noMove="1" noResize="1" noEditPoints="1" noAdjustHandles="1" noChangeArrowheads="1" noChangeShapeType="1" noTextEdit="1"/>
          </p:cNvSpPr>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pic>
        <p:nvPicPr>
          <p:cNvPr id="6" name="Content Placeholder 5" descr="Picture2"/>
          <p:cNvPicPr>
            <a:picLocks noChangeAspect="1"/>
          </p:cNvPicPr>
          <p:nvPr>
            <p:ph idx="1"/>
          </p:nvPr>
        </p:nvPicPr>
        <p:blipFill>
          <a:blip r:embed="rId1"/>
          <a:stretch>
            <a:fillRect/>
          </a:stretch>
        </p:blipFill>
        <p:spPr>
          <a:xfrm>
            <a:off x="3803650" y="709295"/>
            <a:ext cx="4775835" cy="5277485"/>
          </a:xfrm>
          <a:prstGeom prst="rect">
            <a:avLst/>
          </a:prstGeom>
        </p:spPr>
      </p:pic>
      <p:graphicFrame>
        <p:nvGraphicFramePr>
          <p:cNvPr id="4" name="Diagram 3"/>
          <p:cNvGraphicFramePr/>
          <p:nvPr/>
        </p:nvGraphicFramePr>
        <p:xfrm>
          <a:off x="1953895" y="487045"/>
          <a:ext cx="6645910" cy="6051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 Box 6"/>
          <p:cNvSpPr txBox="1"/>
          <p:nvPr/>
        </p:nvSpPr>
        <p:spPr>
          <a:xfrm>
            <a:off x="1517015" y="52705"/>
            <a:ext cx="6112510" cy="706755"/>
          </a:xfrm>
          <a:prstGeom prst="rect">
            <a:avLst/>
          </a:prstGeom>
          <a:noFill/>
        </p:spPr>
        <p:txBody>
          <a:bodyPr wrap="square" rtlCol="0">
            <a:spAutoFit/>
          </a:bodyPr>
          <a:p>
            <a:pPr algn="just"/>
            <a:r>
              <a:rPr lang="en-US" altLang="en-US" sz="2000" b="1">
                <a:latin typeface="Arial" panose="020B0604020202020204" pitchFamily="34" charset="0"/>
                <a:cs typeface="Arial" panose="020B0604020202020204" pitchFamily="34" charset="0"/>
              </a:rPr>
              <a:t>200 de voluntari instruiți în domeniul Dreptului Internațional Umanitar pe parcursul anului 2024 </a:t>
            </a:r>
            <a:endParaRPr lang="en-US" altLang="en-US" sz="2000" b="1">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21800</Words>
  <Application>WPS Presentation</Application>
  <PresentationFormat>On-screen Show (4:3)</PresentationFormat>
  <Paragraphs>320</Paragraphs>
  <Slides>36</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36</vt:i4>
      </vt:variant>
    </vt:vector>
  </HeadingPairs>
  <TitlesOfParts>
    <vt:vector size="52" baseType="lpstr">
      <vt:lpstr>Arial</vt:lpstr>
      <vt:lpstr>SimSun</vt:lpstr>
      <vt:lpstr>Wingdings</vt:lpstr>
      <vt:lpstr>Arial</vt:lpstr>
      <vt:lpstr>Onest</vt:lpstr>
      <vt:lpstr>Wingdings</vt:lpstr>
      <vt:lpstr>Calibri</vt:lpstr>
      <vt:lpstr>Microsoft YaHei</vt:lpstr>
      <vt:lpstr>Arial Unicode MS</vt:lpstr>
      <vt:lpstr>Symbol</vt:lpstr>
      <vt:lpstr>MS Mincho</vt:lpstr>
      <vt:lpstr>Yu Gothic UI</vt:lpstr>
      <vt:lpstr>MS Gothic</vt:lpstr>
      <vt:lpstr>Times New Roman</vt:lpstr>
      <vt:lpstr>Segoe Print</vt:lpstr>
      <vt:lpstr>Office Theme</vt:lpstr>
      <vt:lpstr>RAPORT ANUAL 2024</vt:lpstr>
      <vt:lpstr>PowerPoint 演示文稿</vt:lpstr>
      <vt:lpstr>1. Introducere</vt:lpstr>
      <vt:lpstr>PowerPoint 演示文稿</vt:lpstr>
      <vt:lpstr>PowerPoint 演示文稿</vt:lpstr>
      <vt:lpstr>Considerente generale cu privire la Dreptul Internațional Umanitar</vt:lpstr>
      <vt:lpstr>Considerente generale cu privire la Dreptul Internațional Umanitar</vt:lpstr>
      <vt:lpstr>Instruirea voluntarilor  AO SCRM </vt:lpstr>
      <vt:lpstr>1. Drept Internațional Umanitar </vt:lpstr>
      <vt:lpstr>Drept Internațional Umanitar</vt:lpstr>
      <vt:lpstr>2. Cadru de intervenție</vt:lpstr>
      <vt:lpstr>3. Sănătate și Bunăstare</vt:lpstr>
      <vt:lpstr>Sănătate și Bunăstare</vt:lpstr>
      <vt:lpstr>4. Migrație și Strămutare</vt:lpstr>
      <vt:lpstr>Migrațiune și Strămutare</vt:lpstr>
      <vt:lpstr>5. Incluziune Socială</vt:lpstr>
      <vt:lpstr>Incluziune Socială</vt:lpstr>
      <vt:lpstr>6. Climă și Mediu</vt:lpstr>
      <vt:lpstr>7. Pregătire și Răspuns la Dezastre</vt:lpstr>
      <vt:lpstr>Pregătire și Răspuns la Dezastre</vt:lpstr>
      <vt:lpstr>8. Protecție, Gen și Incluziune</vt:lpstr>
      <vt:lpstr>Protecție, Gen și Incluziune</vt:lpstr>
      <vt:lpstr>9. CEA – Responsabilitate Comunitară</vt:lpstr>
      <vt:lpstr>CEA- Responsabilitatea Comunitară</vt:lpstr>
      <vt:lpstr>10. Tineret și Voluntariat</vt:lpstr>
      <vt:lpstr>11. Persoane asistate</vt:lpstr>
      <vt:lpstr>12. Impact comunitar</vt:lpstr>
      <vt:lpstr>13. Surse de finanțare</vt:lpstr>
      <vt:lpstr>15. Diagrama cheltuielilor SCRM 2024</vt:lpstr>
      <vt:lpstr>16. Lecții învățate</vt:lpstr>
      <vt:lpstr>Lecții învățate</vt:lpstr>
      <vt:lpstr>17. Provocări majore</vt:lpstr>
      <vt:lpstr>18. Bune practici</vt:lpstr>
      <vt:lpstr>19. Inovație organizațională</vt:lpstr>
      <vt:lpstr>20. Concluzii finale</vt:lpstr>
      <vt:lpstr>Concluzii finale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RAPORT ANUAL 2024</dc:title>
  <dc:creator/>
  <dc:description>generated using python-pptx</dc:description>
  <cp:lastModifiedBy>Victoria Butușanu</cp:lastModifiedBy>
  <cp:revision>16</cp:revision>
  <dcterms:created xsi:type="dcterms:W3CDTF">2013-01-27T09:14:00Z</dcterms:created>
  <dcterms:modified xsi:type="dcterms:W3CDTF">2025-07-01T11:46:44Z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95636D369CEE44429BCCCFF5FE941B81_13</vt:lpwstr>
  </property>
  <property fmtid="{D5CDD505-2E9C-101B-9397-08002B2CF9AE}" pid="3" name="KSOProductBuildVer">
    <vt:lpwstr>1033-12.2.0.21602</vt:lpwstr>
  </property>
</Properties>
</file>